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3" r:id="rId1"/>
  </p:sldMasterIdLst>
  <p:notesMasterIdLst>
    <p:notesMasterId r:id="rId46"/>
  </p:notesMasterIdLst>
  <p:sldIdLst>
    <p:sldId id="256" r:id="rId2"/>
    <p:sldId id="257" r:id="rId3"/>
    <p:sldId id="259" r:id="rId4"/>
    <p:sldId id="264" r:id="rId5"/>
    <p:sldId id="260" r:id="rId6"/>
    <p:sldId id="261" r:id="rId7"/>
    <p:sldId id="263" r:id="rId8"/>
    <p:sldId id="262" r:id="rId9"/>
    <p:sldId id="265" r:id="rId10"/>
    <p:sldId id="274" r:id="rId11"/>
    <p:sldId id="266" r:id="rId12"/>
    <p:sldId id="267" r:id="rId13"/>
    <p:sldId id="268" r:id="rId14"/>
    <p:sldId id="269" r:id="rId15"/>
    <p:sldId id="277" r:id="rId16"/>
    <p:sldId id="284" r:id="rId17"/>
    <p:sldId id="270" r:id="rId18"/>
    <p:sldId id="273" r:id="rId19"/>
    <p:sldId id="271" r:id="rId20"/>
    <p:sldId id="272" r:id="rId21"/>
    <p:sldId id="275" r:id="rId22"/>
    <p:sldId id="285" r:id="rId23"/>
    <p:sldId id="276" r:id="rId24"/>
    <p:sldId id="278" r:id="rId25"/>
    <p:sldId id="279" r:id="rId26"/>
    <p:sldId id="280" r:id="rId27"/>
    <p:sldId id="288" r:id="rId28"/>
    <p:sldId id="289" r:id="rId29"/>
    <p:sldId id="281" r:id="rId30"/>
    <p:sldId id="282" r:id="rId31"/>
    <p:sldId id="286" r:id="rId32"/>
    <p:sldId id="287" r:id="rId33"/>
    <p:sldId id="283" r:id="rId34"/>
    <p:sldId id="290" r:id="rId35"/>
    <p:sldId id="291" r:id="rId36"/>
    <p:sldId id="292" r:id="rId37"/>
    <p:sldId id="293" r:id="rId38"/>
    <p:sldId id="294" r:id="rId39"/>
    <p:sldId id="295" r:id="rId40"/>
    <p:sldId id="296" r:id="rId41"/>
    <p:sldId id="297" r:id="rId42"/>
    <p:sldId id="298" r:id="rId43"/>
    <p:sldId id="299" r:id="rId44"/>
    <p:sldId id="30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AC0A3-A692-41F0-85C0-7CE6A8CC699E}" type="datetimeFigureOut">
              <a:rPr lang="ru-RU" smtClean="0"/>
              <a:t>23.04.2023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6853-3799-4439-9548-C92BF27231CB}" type="slidenum">
              <a:rPr lang="ru-RU" smtClean="0"/>
              <a:t>‹#›</a:t>
            </a:fld>
            <a:endParaRPr lang="ru-RU"/>
          </a:p>
        </p:txBody>
      </p:sp>
    </p:spTree>
    <p:extLst>
      <p:ext uri="{BB962C8B-B14F-4D97-AF65-F5344CB8AC3E}">
        <p14:creationId xmlns:p14="http://schemas.microsoft.com/office/powerpoint/2010/main" val="196969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911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007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8020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1257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5815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05557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8530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14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601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78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768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862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662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33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375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6953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4/22/2023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701748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CC7FE-2EFA-F359-0976-4F39D46E1E9A}"/>
              </a:ext>
            </a:extLst>
          </p:cNvPr>
          <p:cNvSpPr>
            <a:spLocks noGrp="1"/>
          </p:cNvSpPr>
          <p:nvPr>
            <p:ph type="ctrTitle"/>
          </p:nvPr>
        </p:nvSpPr>
        <p:spPr/>
        <p:txBody>
          <a:bodyPr/>
          <a:lstStyle/>
          <a:p>
            <a:r>
              <a:rPr lang="fr-FR" b="1" dirty="0"/>
              <a:t>Présentation du projet Floreil</a:t>
            </a:r>
            <a:endParaRPr lang="ru-RU" b="1" dirty="0"/>
          </a:p>
        </p:txBody>
      </p:sp>
      <p:sp>
        <p:nvSpPr>
          <p:cNvPr id="3" name="Подзаголовок 2">
            <a:extLst>
              <a:ext uri="{FF2B5EF4-FFF2-40B4-BE49-F238E27FC236}">
                <a16:creationId xmlns:a16="http://schemas.microsoft.com/office/drawing/2014/main" id="{105145D0-411F-0C60-E6CE-5886429B333A}"/>
              </a:ext>
            </a:extLst>
          </p:cNvPr>
          <p:cNvSpPr>
            <a:spLocks noGrp="1"/>
          </p:cNvSpPr>
          <p:nvPr>
            <p:ph type="subTitle" idx="1"/>
          </p:nvPr>
        </p:nvSpPr>
        <p:spPr/>
        <p:txBody>
          <a:bodyPr/>
          <a:lstStyle/>
          <a:p>
            <a:r>
              <a:rPr lang="fr-FR" b="1" i="1" dirty="0"/>
              <a:t>Stagiaire: Kontantin Shilkov</a:t>
            </a:r>
          </a:p>
          <a:p>
            <a:r>
              <a:rPr lang="en-US" b="1" i="1" dirty="0" err="1"/>
              <a:t>Formateur</a:t>
            </a:r>
            <a:r>
              <a:rPr lang="en-US" b="1" i="1" dirty="0"/>
              <a:t> : Patrick Croquet </a:t>
            </a:r>
          </a:p>
        </p:txBody>
      </p:sp>
      <p:pic>
        <p:nvPicPr>
          <p:cNvPr id="4" name="Рисунок 3">
            <a:extLst>
              <a:ext uri="{FF2B5EF4-FFF2-40B4-BE49-F238E27FC236}">
                <a16:creationId xmlns:a16="http://schemas.microsoft.com/office/drawing/2014/main" id="{19AC58A0-EF0A-8C45-C965-B27972E8F4C2}"/>
              </a:ext>
            </a:extLst>
          </p:cNvPr>
          <p:cNvPicPr>
            <a:picLocks noChangeAspect="1"/>
          </p:cNvPicPr>
          <p:nvPr/>
        </p:nvPicPr>
        <p:blipFill>
          <a:blip r:embed="rId2"/>
          <a:stretch>
            <a:fillRect/>
          </a:stretch>
        </p:blipFill>
        <p:spPr>
          <a:xfrm>
            <a:off x="807316" y="421976"/>
            <a:ext cx="2596118" cy="1392464"/>
          </a:xfrm>
          <a:prstGeom prst="rect">
            <a:avLst/>
          </a:prstGeom>
        </p:spPr>
      </p:pic>
    </p:spTree>
    <p:extLst>
      <p:ext uri="{BB962C8B-B14F-4D97-AF65-F5344CB8AC3E}">
        <p14:creationId xmlns:p14="http://schemas.microsoft.com/office/powerpoint/2010/main" val="53671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670948"/>
            <a:ext cx="3782201" cy="286654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lnSpcReduction="10000"/>
          </a:bodyPr>
          <a:lstStyle/>
          <a:p>
            <a:pPr marL="0" indent="0">
              <a:buNone/>
            </a:pPr>
            <a:r>
              <a:rPr lang="fr-FR" sz="2400" b="1" dirty="0"/>
              <a:t>Sauvegarder le code en créant des dépôts GitHub :</a:t>
            </a:r>
          </a:p>
          <a:p>
            <a:r>
              <a:rPr lang="fr-FR" dirty="0"/>
              <a:t>Pour sauvegarder l’avancée de mon travail j’ai utilisé </a:t>
            </a:r>
            <a:r>
              <a:rPr lang="fr-FR" b="1" dirty="0"/>
              <a:t>Github Desktop </a:t>
            </a:r>
            <a:r>
              <a:rPr lang="fr-FR" dirty="0"/>
              <a:t>et</a:t>
            </a:r>
            <a:r>
              <a:rPr lang="fr-FR" b="1" dirty="0"/>
              <a:t> Source Control </a:t>
            </a:r>
            <a:r>
              <a:rPr lang="fr-FR" dirty="0"/>
              <a:t>de</a:t>
            </a:r>
            <a:r>
              <a:rPr lang="fr-FR" b="1" dirty="0"/>
              <a:t> VS Code </a:t>
            </a:r>
            <a:r>
              <a:rPr lang="fr-FR" dirty="0"/>
              <a:t>en créant et modifiant des dépôts sur le </a:t>
            </a:r>
            <a:r>
              <a:rPr lang="fr-FR" b="1" dirty="0"/>
              <a:t>GitHub</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3" name="Рисунок 12">
            <a:extLst>
              <a:ext uri="{FF2B5EF4-FFF2-40B4-BE49-F238E27FC236}">
                <a16:creationId xmlns:a16="http://schemas.microsoft.com/office/drawing/2014/main" id="{05E4B564-0CD3-A186-15B3-E67D033A388E}"/>
              </a:ext>
            </a:extLst>
          </p:cNvPr>
          <p:cNvPicPr>
            <a:picLocks noChangeAspect="1"/>
          </p:cNvPicPr>
          <p:nvPr/>
        </p:nvPicPr>
        <p:blipFill>
          <a:blip r:embed="rId2"/>
          <a:stretch>
            <a:fillRect/>
          </a:stretch>
        </p:blipFill>
        <p:spPr>
          <a:xfrm>
            <a:off x="4804924" y="1670947"/>
            <a:ext cx="4615121" cy="46015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73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923691"/>
            <a:ext cx="4558578" cy="219794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Maquette responsive :</a:t>
            </a:r>
          </a:p>
          <a:p>
            <a:r>
              <a:rPr lang="fr-FR" dirty="0"/>
              <a:t>Création de la Maquette de mon projet en format mobile, tablette et desktop toujours avec le logiciel </a:t>
            </a:r>
            <a:r>
              <a:rPr lang="fr-FR" b="1" dirty="0"/>
              <a:t>Figma</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5" name="Рисунок 4">
            <a:extLst>
              <a:ext uri="{FF2B5EF4-FFF2-40B4-BE49-F238E27FC236}">
                <a16:creationId xmlns:a16="http://schemas.microsoft.com/office/drawing/2014/main" id="{52FE67DE-36F7-BE23-0B40-9E84A4A4DA6B}"/>
              </a:ext>
            </a:extLst>
          </p:cNvPr>
          <p:cNvPicPr>
            <a:picLocks noChangeAspect="1"/>
          </p:cNvPicPr>
          <p:nvPr/>
        </p:nvPicPr>
        <p:blipFill>
          <a:blip r:embed="rId2"/>
          <a:stretch>
            <a:fillRect/>
          </a:stretch>
        </p:blipFill>
        <p:spPr>
          <a:xfrm>
            <a:off x="5192320" y="1667875"/>
            <a:ext cx="6222879" cy="490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114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4558578" cy="4148852"/>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Design Responsive avec Bootstrap 5 :</a:t>
            </a:r>
          </a:p>
          <a:p>
            <a:r>
              <a:rPr lang="fr-FR" dirty="0"/>
              <a:t>Avec l’éditeur de code </a:t>
            </a:r>
            <a:r>
              <a:rPr lang="fr-FR" b="1" dirty="0"/>
              <a:t>Visual Studio Code</a:t>
            </a:r>
            <a:r>
              <a:rPr lang="fr-FR" dirty="0"/>
              <a:t>, j’ai continué le codage de la page d’accueil de mon projet, en y ajoutant Bootstrap 5 pour la rendre adaptable sur tous les types de supports : Mobile, Tablette et Desktop.</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3" name="Рисунок 2">
            <a:extLst>
              <a:ext uri="{FF2B5EF4-FFF2-40B4-BE49-F238E27FC236}">
                <a16:creationId xmlns:a16="http://schemas.microsoft.com/office/drawing/2014/main" id="{C2062989-385E-EA95-5E4C-EFDE2BECC6B5}"/>
              </a:ext>
            </a:extLst>
          </p:cNvPr>
          <p:cNvPicPr>
            <a:picLocks noChangeAspect="1"/>
          </p:cNvPicPr>
          <p:nvPr/>
        </p:nvPicPr>
        <p:blipFill>
          <a:blip r:embed="rId2"/>
          <a:stretch>
            <a:fillRect/>
          </a:stretch>
        </p:blipFill>
        <p:spPr>
          <a:xfrm>
            <a:off x="5431766" y="1670947"/>
            <a:ext cx="5385759" cy="4673592"/>
          </a:xfrm>
          <a:prstGeom prst="rect">
            <a:avLst/>
          </a:prstGeom>
        </p:spPr>
      </p:pic>
    </p:spTree>
    <p:extLst>
      <p:ext uri="{BB962C8B-B14F-4D97-AF65-F5344CB8AC3E}">
        <p14:creationId xmlns:p14="http://schemas.microsoft.com/office/powerpoint/2010/main" val="1463340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2117784"/>
            <a:ext cx="3576318" cy="131121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Page d’accueil illustrant Mobile, Tablette et Desktop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5" name="Рисунок 4">
            <a:extLst>
              <a:ext uri="{FF2B5EF4-FFF2-40B4-BE49-F238E27FC236}">
                <a16:creationId xmlns:a16="http://schemas.microsoft.com/office/drawing/2014/main" id="{CE888165-1D42-1E12-D60E-FA2D237763FC}"/>
              </a:ext>
            </a:extLst>
          </p:cNvPr>
          <p:cNvPicPr>
            <a:picLocks noChangeAspect="1"/>
          </p:cNvPicPr>
          <p:nvPr/>
        </p:nvPicPr>
        <p:blipFill>
          <a:blip r:embed="rId2"/>
          <a:stretch>
            <a:fillRect/>
          </a:stretch>
        </p:blipFill>
        <p:spPr>
          <a:xfrm>
            <a:off x="8506598" y="1922795"/>
            <a:ext cx="2853425" cy="4460526"/>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BD743278-36CA-B898-0A9E-DD557EFD883E}"/>
              </a:ext>
            </a:extLst>
          </p:cNvPr>
          <p:cNvPicPr>
            <a:picLocks noChangeAspect="1"/>
          </p:cNvPicPr>
          <p:nvPr/>
        </p:nvPicPr>
        <p:blipFill>
          <a:blip r:embed="rId3"/>
          <a:stretch>
            <a:fillRect/>
          </a:stretch>
        </p:blipFill>
        <p:spPr>
          <a:xfrm>
            <a:off x="6046223" y="1922795"/>
            <a:ext cx="1985078" cy="4460525"/>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4FF37B4C-0691-2F91-2680-3C12E9A5182D}"/>
              </a:ext>
            </a:extLst>
          </p:cNvPr>
          <p:cNvPicPr>
            <a:picLocks noChangeAspect="1"/>
          </p:cNvPicPr>
          <p:nvPr/>
        </p:nvPicPr>
        <p:blipFill>
          <a:blip r:embed="rId4"/>
          <a:stretch>
            <a:fillRect/>
          </a:stretch>
        </p:blipFill>
        <p:spPr>
          <a:xfrm>
            <a:off x="4598039" y="1922795"/>
            <a:ext cx="966926" cy="4460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222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7" y="1923691"/>
            <a:ext cx="2393334"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Contenu multimédia :</a:t>
            </a:r>
          </a:p>
          <a:p>
            <a:r>
              <a:rPr lang="fr-FR" dirty="0"/>
              <a:t>J’ai intégré du contenu multimédia, exemple avec une vidéo provenant de </a:t>
            </a:r>
            <a:r>
              <a:rPr lang="fr-FR" b="1" dirty="0"/>
              <a:t>YouTube</a:t>
            </a:r>
            <a:r>
              <a:rPr lang="fr-FR" dirty="0"/>
              <a:t> pour accentuer la visibilité de mon site dans les moteurs de recherches par les utilisateurs.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8" name="Рисунок 7">
            <a:extLst>
              <a:ext uri="{FF2B5EF4-FFF2-40B4-BE49-F238E27FC236}">
                <a16:creationId xmlns:a16="http://schemas.microsoft.com/office/drawing/2014/main" id="{59AB9421-0DC9-331B-6B5F-019209E3A944}"/>
              </a:ext>
            </a:extLst>
          </p:cNvPr>
          <p:cNvPicPr>
            <a:picLocks noChangeAspect="1"/>
          </p:cNvPicPr>
          <p:nvPr/>
        </p:nvPicPr>
        <p:blipFill>
          <a:blip r:embed="rId2"/>
          <a:stretch>
            <a:fillRect/>
          </a:stretch>
        </p:blipFill>
        <p:spPr>
          <a:xfrm>
            <a:off x="3027076" y="1923691"/>
            <a:ext cx="5858132" cy="4623129"/>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831668E0-AF17-D2E9-0E97-E32098CCB40B}"/>
              </a:ext>
            </a:extLst>
          </p:cNvPr>
          <p:cNvPicPr>
            <a:picLocks noChangeAspect="1"/>
          </p:cNvPicPr>
          <p:nvPr/>
        </p:nvPicPr>
        <p:blipFill>
          <a:blip r:embed="rId3"/>
          <a:stretch>
            <a:fillRect/>
          </a:stretch>
        </p:blipFill>
        <p:spPr>
          <a:xfrm>
            <a:off x="9030576" y="1923690"/>
            <a:ext cx="2527680" cy="46316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445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11067569"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avantages de site dynamique :</a:t>
            </a:r>
          </a:p>
          <a:p>
            <a:r>
              <a:rPr lang="fr-FR" b="1" dirty="0"/>
              <a:t>Interactivité et interaction </a:t>
            </a:r>
            <a:r>
              <a:rPr lang="fr-FR" dirty="0"/>
              <a:t>avec l'utilisateur</a:t>
            </a:r>
          </a:p>
          <a:p>
            <a:r>
              <a:rPr lang="fr-FR" b="1" dirty="0"/>
              <a:t>Personnalisation du contenu </a:t>
            </a:r>
            <a:r>
              <a:rPr lang="fr-FR" dirty="0"/>
              <a:t>en fonction de l'utilisateur ou du contexte</a:t>
            </a:r>
          </a:p>
          <a:p>
            <a:r>
              <a:rPr lang="fr-FR" b="1" dirty="0"/>
              <a:t>Adaptation dynamique </a:t>
            </a:r>
            <a:r>
              <a:rPr lang="fr-FR" dirty="0"/>
              <a:t>du contenu à différents appareils et écrans</a:t>
            </a:r>
          </a:p>
          <a:p>
            <a:r>
              <a:rPr lang="fr-FR" b="1" dirty="0"/>
              <a:t>Utilisation d'animations et d'effets </a:t>
            </a:r>
            <a:r>
              <a:rPr lang="fr-FR" dirty="0"/>
              <a:t>pour améliorer l'interface utilisateur</a:t>
            </a:r>
          </a:p>
          <a:p>
            <a:r>
              <a:rPr lang="fr-FR" b="1" dirty="0"/>
              <a:t>Modification dynamique du contenu </a:t>
            </a:r>
            <a:r>
              <a:rPr lang="fr-FR" dirty="0"/>
              <a:t>en fonction des actions de l'utilisateur</a:t>
            </a:r>
          </a:p>
          <a:p>
            <a:r>
              <a:rPr lang="fr-FR" b="1" dirty="0"/>
              <a:t>Mise à jour rapide du contenu </a:t>
            </a:r>
            <a:r>
              <a:rPr lang="fr-FR" dirty="0"/>
              <a:t>sans avoir à recharger la page</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spTree>
    <p:extLst>
      <p:ext uri="{BB962C8B-B14F-4D97-AF65-F5344CB8AC3E}">
        <p14:creationId xmlns:p14="http://schemas.microsoft.com/office/powerpoint/2010/main" val="412420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5711706" cy="224286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Symfony :</a:t>
            </a:r>
          </a:p>
          <a:p>
            <a:r>
              <a:rPr lang="fr-FR" dirty="0"/>
              <a:t>Avec l’éditeur de code Visual Studio Code, j’ai utilisé </a:t>
            </a:r>
            <a:r>
              <a:rPr lang="fr-FR" b="1" dirty="0"/>
              <a:t>Symfony 6</a:t>
            </a:r>
            <a:r>
              <a:rPr lang="fr-FR" dirty="0"/>
              <a:t> - c'est un framework pour le développement web, écrit en </a:t>
            </a:r>
            <a:r>
              <a:rPr lang="fr-FR" b="1" dirty="0"/>
              <a:t>PHP</a:t>
            </a:r>
            <a:r>
              <a:rPr lang="fr-FR" dirty="0"/>
              <a:t>. Il fournit aux développeurs un large éventail d'outils et de bibliothèques pour créer des applications Web hautes performances et évolutives.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sp>
        <p:nvSpPr>
          <p:cNvPr id="8" name="Объект 6">
            <a:extLst>
              <a:ext uri="{FF2B5EF4-FFF2-40B4-BE49-F238E27FC236}">
                <a16:creationId xmlns:a16="http://schemas.microsoft.com/office/drawing/2014/main" id="{5FC0DD54-FC55-48DA-62C9-96AF2131FC5C}"/>
              </a:ext>
            </a:extLst>
          </p:cNvPr>
          <p:cNvSpPr txBox="1">
            <a:spLocks/>
          </p:cNvSpPr>
          <p:nvPr/>
        </p:nvSpPr>
        <p:spPr>
          <a:xfrm>
            <a:off x="490686" y="4312424"/>
            <a:ext cx="5711706" cy="224286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Twig :</a:t>
            </a:r>
          </a:p>
          <a:p>
            <a:r>
              <a:rPr lang="fr-FR" b="1" dirty="0"/>
              <a:t>Twig</a:t>
            </a:r>
            <a:r>
              <a:rPr lang="fr-FR" dirty="0"/>
              <a:t> est un moteur de template pour le langage de programmation </a:t>
            </a:r>
            <a:r>
              <a:rPr lang="fr-FR" b="1" dirty="0"/>
              <a:t>PHP</a:t>
            </a:r>
            <a:r>
              <a:rPr lang="fr-FR" dirty="0"/>
              <a:t>. Il est utilisé pour séparer la logique de l'application de la présentation des données, ce qui rend le code plus lisible et compréhensible. </a:t>
            </a:r>
          </a:p>
        </p:txBody>
      </p:sp>
      <p:pic>
        <p:nvPicPr>
          <p:cNvPr id="14" name="Рисунок 13">
            <a:extLst>
              <a:ext uri="{FF2B5EF4-FFF2-40B4-BE49-F238E27FC236}">
                <a16:creationId xmlns:a16="http://schemas.microsoft.com/office/drawing/2014/main" id="{77C53C1E-8325-B502-4486-7FB8D534DD57}"/>
              </a:ext>
            </a:extLst>
          </p:cNvPr>
          <p:cNvPicPr>
            <a:picLocks noChangeAspect="1"/>
          </p:cNvPicPr>
          <p:nvPr/>
        </p:nvPicPr>
        <p:blipFill>
          <a:blip r:embed="rId2"/>
          <a:stretch>
            <a:fillRect/>
          </a:stretch>
        </p:blipFill>
        <p:spPr>
          <a:xfrm>
            <a:off x="6517475" y="1923691"/>
            <a:ext cx="5468113" cy="2029108"/>
          </a:xfrm>
          <a:prstGeom prst="rect">
            <a:avLst/>
          </a:prstGeom>
          <a:ln>
            <a:noFill/>
          </a:ln>
          <a:effectLst>
            <a:outerShdw blurRad="190500" algn="tl" rotWithShape="0">
              <a:srgbClr val="000000">
                <a:alpha val="70000"/>
              </a:srgbClr>
            </a:outerShdw>
          </a:effectLst>
        </p:spPr>
      </p:pic>
      <p:pic>
        <p:nvPicPr>
          <p:cNvPr id="16" name="Рисунок 15">
            <a:extLst>
              <a:ext uri="{FF2B5EF4-FFF2-40B4-BE49-F238E27FC236}">
                <a16:creationId xmlns:a16="http://schemas.microsoft.com/office/drawing/2014/main" id="{AC5877AD-41DA-AC2C-A6A2-869EDD646EF2}"/>
              </a:ext>
            </a:extLst>
          </p:cNvPr>
          <p:cNvPicPr>
            <a:picLocks noChangeAspect="1"/>
          </p:cNvPicPr>
          <p:nvPr/>
        </p:nvPicPr>
        <p:blipFill>
          <a:blip r:embed="rId3"/>
          <a:stretch>
            <a:fillRect/>
          </a:stretch>
        </p:blipFill>
        <p:spPr>
          <a:xfrm>
            <a:off x="6517475" y="4166558"/>
            <a:ext cx="4591691" cy="24101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049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149661"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Bootstrap :</a:t>
            </a:r>
          </a:p>
          <a:p>
            <a:r>
              <a:rPr lang="fr-FR" dirty="0"/>
              <a:t>Avec l’éditeur de code Visual Studio Code, j’ai utilisé Bootstrap qui possède également sa librairie Javascript libre Jquery, qui fournit au développeur web de nombreuses fonctions, ce qui m’a permis d’intégrer des effets dynamiques à mon projet.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3" name="Рисунок 2">
            <a:extLst>
              <a:ext uri="{FF2B5EF4-FFF2-40B4-BE49-F238E27FC236}">
                <a16:creationId xmlns:a16="http://schemas.microsoft.com/office/drawing/2014/main" id="{D5F7258E-41B7-6564-7D1E-1E597A80C24E}"/>
              </a:ext>
            </a:extLst>
          </p:cNvPr>
          <p:cNvPicPr>
            <a:picLocks noChangeAspect="1"/>
          </p:cNvPicPr>
          <p:nvPr/>
        </p:nvPicPr>
        <p:blipFill>
          <a:blip r:embed="rId2"/>
          <a:stretch>
            <a:fillRect/>
          </a:stretch>
        </p:blipFill>
        <p:spPr>
          <a:xfrm>
            <a:off x="3952944" y="2516960"/>
            <a:ext cx="2327085" cy="2424359"/>
          </a:xfrm>
          <a:prstGeom prst="rect">
            <a:avLst/>
          </a:prstGeom>
        </p:spPr>
      </p:pic>
      <p:pic>
        <p:nvPicPr>
          <p:cNvPr id="4" name="Рисунок 3">
            <a:extLst>
              <a:ext uri="{FF2B5EF4-FFF2-40B4-BE49-F238E27FC236}">
                <a16:creationId xmlns:a16="http://schemas.microsoft.com/office/drawing/2014/main" id="{159F9A06-7B97-EE58-71BA-6F39AB21FA2E}"/>
              </a:ext>
            </a:extLst>
          </p:cNvPr>
          <p:cNvPicPr>
            <a:picLocks noChangeAspect="1"/>
          </p:cNvPicPr>
          <p:nvPr/>
        </p:nvPicPr>
        <p:blipFill>
          <a:blip r:embed="rId3"/>
          <a:stretch>
            <a:fillRect/>
          </a:stretch>
        </p:blipFill>
        <p:spPr>
          <a:xfrm>
            <a:off x="6471856" y="2495614"/>
            <a:ext cx="2327085" cy="3250031"/>
          </a:xfrm>
          <a:prstGeom prst="rect">
            <a:avLst/>
          </a:prstGeom>
        </p:spPr>
      </p:pic>
      <p:pic>
        <p:nvPicPr>
          <p:cNvPr id="6" name="Рисунок 5">
            <a:extLst>
              <a:ext uri="{FF2B5EF4-FFF2-40B4-BE49-F238E27FC236}">
                <a16:creationId xmlns:a16="http://schemas.microsoft.com/office/drawing/2014/main" id="{D25804D2-8B81-2F5E-4DF4-F679ACFD3476}"/>
              </a:ext>
            </a:extLst>
          </p:cNvPr>
          <p:cNvPicPr>
            <a:picLocks noChangeAspect="1"/>
          </p:cNvPicPr>
          <p:nvPr/>
        </p:nvPicPr>
        <p:blipFill>
          <a:blip r:embed="rId4"/>
          <a:stretch>
            <a:fillRect/>
          </a:stretch>
        </p:blipFill>
        <p:spPr>
          <a:xfrm>
            <a:off x="8990769" y="2513716"/>
            <a:ext cx="2270863" cy="4222386"/>
          </a:xfrm>
          <a:prstGeom prst="rect">
            <a:avLst/>
          </a:prstGeom>
        </p:spPr>
      </p:pic>
      <p:sp>
        <p:nvSpPr>
          <p:cNvPr id="12" name="Объект 6">
            <a:extLst>
              <a:ext uri="{FF2B5EF4-FFF2-40B4-BE49-F238E27FC236}">
                <a16:creationId xmlns:a16="http://schemas.microsoft.com/office/drawing/2014/main" id="{A8466EAC-0210-473C-ADB6-185A133A3822}"/>
              </a:ext>
            </a:extLst>
          </p:cNvPr>
          <p:cNvSpPr txBox="1">
            <a:spLocks/>
          </p:cNvSpPr>
          <p:nvPr/>
        </p:nvSpPr>
        <p:spPr>
          <a:xfrm>
            <a:off x="4009165" y="1923691"/>
            <a:ext cx="8105806" cy="59002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Menus hamburger et dropdown</a:t>
            </a:r>
          </a:p>
        </p:txBody>
      </p:sp>
    </p:spTree>
    <p:extLst>
      <p:ext uri="{BB962C8B-B14F-4D97-AF65-F5344CB8AC3E}">
        <p14:creationId xmlns:p14="http://schemas.microsoft.com/office/powerpoint/2010/main" val="218792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10861676" cy="56071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L’exemple de code CSS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14" name="Рисунок 13">
            <a:extLst>
              <a:ext uri="{FF2B5EF4-FFF2-40B4-BE49-F238E27FC236}">
                <a16:creationId xmlns:a16="http://schemas.microsoft.com/office/drawing/2014/main" id="{1459723E-E3ED-D513-F606-B29A37C54EE2}"/>
              </a:ext>
            </a:extLst>
          </p:cNvPr>
          <p:cNvPicPr>
            <a:picLocks noChangeAspect="1"/>
          </p:cNvPicPr>
          <p:nvPr/>
        </p:nvPicPr>
        <p:blipFill>
          <a:blip r:embed="rId2"/>
          <a:stretch>
            <a:fillRect/>
          </a:stretch>
        </p:blipFill>
        <p:spPr>
          <a:xfrm>
            <a:off x="490686" y="5878517"/>
            <a:ext cx="4245215" cy="676774"/>
          </a:xfrm>
          <a:prstGeom prst="rect">
            <a:avLst/>
          </a:prstGeom>
          <a:ln>
            <a:noFill/>
          </a:ln>
          <a:effectLst>
            <a:outerShdw blurRad="190500" algn="tl" rotWithShape="0">
              <a:srgbClr val="000000">
                <a:alpha val="70000"/>
              </a:srgbClr>
            </a:outerShdw>
          </a:effectLst>
        </p:spPr>
      </p:pic>
      <p:pic>
        <p:nvPicPr>
          <p:cNvPr id="16" name="Рисунок 15">
            <a:extLst>
              <a:ext uri="{FF2B5EF4-FFF2-40B4-BE49-F238E27FC236}">
                <a16:creationId xmlns:a16="http://schemas.microsoft.com/office/drawing/2014/main" id="{DBE68F31-1871-932B-AC89-736C826A187D}"/>
              </a:ext>
            </a:extLst>
          </p:cNvPr>
          <p:cNvPicPr>
            <a:picLocks noChangeAspect="1"/>
          </p:cNvPicPr>
          <p:nvPr/>
        </p:nvPicPr>
        <p:blipFill>
          <a:blip r:embed="rId3"/>
          <a:stretch>
            <a:fillRect/>
          </a:stretch>
        </p:blipFill>
        <p:spPr>
          <a:xfrm>
            <a:off x="490687" y="2607811"/>
            <a:ext cx="4245215" cy="3080371"/>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C5DCECA2-CB15-2849-3C73-21F5F0C450C2}"/>
              </a:ext>
            </a:extLst>
          </p:cNvPr>
          <p:cNvPicPr>
            <a:picLocks noChangeAspect="1"/>
          </p:cNvPicPr>
          <p:nvPr/>
        </p:nvPicPr>
        <p:blipFill>
          <a:blip r:embed="rId4"/>
          <a:stretch>
            <a:fillRect/>
          </a:stretch>
        </p:blipFill>
        <p:spPr>
          <a:xfrm>
            <a:off x="5368214" y="2607810"/>
            <a:ext cx="5785741" cy="3952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5" name="Рисунок 4">
            <a:extLst>
              <a:ext uri="{FF2B5EF4-FFF2-40B4-BE49-F238E27FC236}">
                <a16:creationId xmlns:a16="http://schemas.microsoft.com/office/drawing/2014/main" id="{47014AF9-3FF3-B1C0-BC22-144C4D74BEB6}"/>
              </a:ext>
            </a:extLst>
          </p:cNvPr>
          <p:cNvPicPr>
            <a:picLocks noChangeAspect="1"/>
          </p:cNvPicPr>
          <p:nvPr/>
        </p:nvPicPr>
        <p:blipFill>
          <a:blip r:embed="rId2"/>
          <a:stretch>
            <a:fillRect/>
          </a:stretch>
        </p:blipFill>
        <p:spPr>
          <a:xfrm>
            <a:off x="3930052" y="1757684"/>
            <a:ext cx="4584220" cy="1700251"/>
          </a:xfrm>
          <a:prstGeom prst="rect">
            <a:avLst/>
          </a:prstGeom>
        </p:spPr>
      </p:pic>
      <p:pic>
        <p:nvPicPr>
          <p:cNvPr id="8" name="Рисунок 7">
            <a:extLst>
              <a:ext uri="{FF2B5EF4-FFF2-40B4-BE49-F238E27FC236}">
                <a16:creationId xmlns:a16="http://schemas.microsoft.com/office/drawing/2014/main" id="{53E3D30A-3BE9-24A3-7985-3D0C5FB64B50}"/>
              </a:ext>
            </a:extLst>
          </p:cNvPr>
          <p:cNvPicPr>
            <a:picLocks noChangeAspect="1"/>
          </p:cNvPicPr>
          <p:nvPr/>
        </p:nvPicPr>
        <p:blipFill>
          <a:blip r:embed="rId3"/>
          <a:stretch>
            <a:fillRect/>
          </a:stretch>
        </p:blipFill>
        <p:spPr>
          <a:xfrm>
            <a:off x="3930052" y="3457935"/>
            <a:ext cx="4582272" cy="3124520"/>
          </a:xfrm>
          <a:prstGeom prst="rect">
            <a:avLst/>
          </a:prstGeom>
        </p:spPr>
      </p:pic>
      <p:pic>
        <p:nvPicPr>
          <p:cNvPr id="9" name="Рисунок 8" descr="Изображение выглядит как текст, снимок экрана, программное обеспечение, дисплей&#10;&#10;Автоматически созданное описание">
            <a:extLst>
              <a:ext uri="{FF2B5EF4-FFF2-40B4-BE49-F238E27FC236}">
                <a16:creationId xmlns:a16="http://schemas.microsoft.com/office/drawing/2014/main" id="{AE75CB8B-A86D-0969-52D3-130F6171862A}"/>
              </a:ext>
            </a:extLst>
          </p:cNvPr>
          <p:cNvPicPr>
            <a:picLocks noChangeAspect="1"/>
          </p:cNvPicPr>
          <p:nvPr/>
        </p:nvPicPr>
        <p:blipFill>
          <a:blip r:embed="rId4"/>
          <a:stretch>
            <a:fillRect/>
          </a:stretch>
        </p:blipFill>
        <p:spPr>
          <a:xfrm>
            <a:off x="8655380" y="1923691"/>
            <a:ext cx="3219450" cy="2788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06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en-US" b="1" dirty="0"/>
              <a:t>Introduction</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3" y="986828"/>
            <a:ext cx="5462257" cy="556846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1.Les langages :</a:t>
            </a:r>
          </a:p>
          <a:p>
            <a:r>
              <a:rPr lang="fr-FR" dirty="0"/>
              <a:t>HTML5, CSS3, JavaScript, php8, SQL </a:t>
            </a:r>
          </a:p>
          <a:p>
            <a:pPr marL="0" indent="0">
              <a:buNone/>
            </a:pPr>
            <a:r>
              <a:rPr lang="en-US" sz="2400" b="1" dirty="0"/>
              <a:t>2.Les Frameworks :</a:t>
            </a:r>
          </a:p>
          <a:p>
            <a:r>
              <a:rPr lang="fr-FR" b="1" dirty="0"/>
              <a:t>Bootstrap 5</a:t>
            </a:r>
            <a:r>
              <a:rPr lang="fr-FR" dirty="0"/>
              <a:t> : qui permet d’avoir accès à une multitude de codes déjà prêts à être intégrés</a:t>
            </a:r>
          </a:p>
          <a:p>
            <a:r>
              <a:rPr lang="fr-FR" b="1" dirty="0"/>
              <a:t>Symfony 6</a:t>
            </a:r>
            <a:r>
              <a:rPr lang="fr-FR" dirty="0"/>
              <a:t> : qui utilise par défaut un moteur de templates : </a:t>
            </a:r>
            <a:r>
              <a:rPr lang="fr-FR" b="1" dirty="0"/>
              <a:t>Twig</a:t>
            </a:r>
            <a:r>
              <a:rPr lang="fr-FR" dirty="0"/>
              <a:t> pour le langage de programmation </a:t>
            </a:r>
            <a:r>
              <a:rPr lang="fr-FR" b="1" dirty="0"/>
              <a:t>Php</a:t>
            </a:r>
            <a:r>
              <a:rPr lang="fr-FR" dirty="0"/>
              <a:t>, il offre plusieurs fonctionnalités qui faciliteront la réalisation de mon projet</a:t>
            </a:r>
          </a:p>
          <a:p>
            <a:pPr marL="0" indent="0">
              <a:buNone/>
            </a:pPr>
            <a:r>
              <a:rPr lang="fr-FR" sz="2400" b="1" dirty="0"/>
              <a:t>3.Les logiciels et applications :</a:t>
            </a:r>
            <a:endParaRPr lang="fr-FR" sz="2400" dirty="0"/>
          </a:p>
          <a:p>
            <a:r>
              <a:rPr lang="fr-FR" dirty="0"/>
              <a:t>InkSkape, Figma, Visual Studio Code, Wamp, Mysql, Mysql Workbench, PhpMyAdmin, Composer, Docker.</a:t>
            </a:r>
          </a:p>
          <a:p>
            <a:endParaRPr lang="fr-FR" dirty="0"/>
          </a:p>
          <a:p>
            <a:pPr marL="0" indent="0">
              <a:buNone/>
            </a:pPr>
            <a:endParaRPr lang="ru-RU" dirty="0"/>
          </a:p>
        </p:txBody>
      </p:sp>
      <p:pic>
        <p:nvPicPr>
          <p:cNvPr id="9" name="Рисунок 8" descr="Изображение выглядит как символ, Графика, логотип, Красочность">
            <a:extLst>
              <a:ext uri="{FF2B5EF4-FFF2-40B4-BE49-F238E27FC236}">
                <a16:creationId xmlns:a16="http://schemas.microsoft.com/office/drawing/2014/main" id="{A5D78763-9E19-B137-52EA-DB1580686D9E}"/>
              </a:ext>
            </a:extLst>
          </p:cNvPr>
          <p:cNvPicPr>
            <a:picLocks noChangeAspect="1"/>
          </p:cNvPicPr>
          <p:nvPr/>
        </p:nvPicPr>
        <p:blipFill>
          <a:blip r:embed="rId2"/>
          <a:stretch>
            <a:fillRect/>
          </a:stretch>
        </p:blipFill>
        <p:spPr>
          <a:xfrm>
            <a:off x="6608761" y="986828"/>
            <a:ext cx="5052196" cy="1832673"/>
          </a:xfrm>
          <a:prstGeom prst="rect">
            <a:avLst/>
          </a:prstGeom>
        </p:spPr>
      </p:pic>
      <p:pic>
        <p:nvPicPr>
          <p:cNvPr id="24" name="Рисунок 23" descr="Изображение выглядит как круг, логотип, символ, Шрифт&#10;&#10;Автоматически созданное описание">
            <a:extLst>
              <a:ext uri="{FF2B5EF4-FFF2-40B4-BE49-F238E27FC236}">
                <a16:creationId xmlns:a16="http://schemas.microsoft.com/office/drawing/2014/main" id="{5974E2F5-4027-A316-95DE-2AF0BDA108A7}"/>
              </a:ext>
            </a:extLst>
          </p:cNvPr>
          <p:cNvPicPr>
            <a:picLocks noChangeAspect="1"/>
          </p:cNvPicPr>
          <p:nvPr/>
        </p:nvPicPr>
        <p:blipFill>
          <a:blip r:embed="rId3"/>
          <a:stretch>
            <a:fillRect/>
          </a:stretch>
        </p:blipFill>
        <p:spPr>
          <a:xfrm>
            <a:off x="6768011" y="3323968"/>
            <a:ext cx="2379458" cy="1284535"/>
          </a:xfrm>
          <a:prstGeom prst="rect">
            <a:avLst/>
          </a:prstGeom>
        </p:spPr>
      </p:pic>
      <p:pic>
        <p:nvPicPr>
          <p:cNvPr id="40" name="Рисунок 39" descr="Изображение выглядит как Графика, символ, графический дизайн, Шрифт&#10;&#10;Автоматически созданное описание">
            <a:extLst>
              <a:ext uri="{FF2B5EF4-FFF2-40B4-BE49-F238E27FC236}">
                <a16:creationId xmlns:a16="http://schemas.microsoft.com/office/drawing/2014/main" id="{B238F712-213D-517D-BF5C-860314561F51}"/>
              </a:ext>
            </a:extLst>
          </p:cNvPr>
          <p:cNvPicPr>
            <a:picLocks noChangeAspect="1"/>
          </p:cNvPicPr>
          <p:nvPr/>
        </p:nvPicPr>
        <p:blipFill>
          <a:blip r:embed="rId4"/>
          <a:stretch>
            <a:fillRect/>
          </a:stretch>
        </p:blipFill>
        <p:spPr>
          <a:xfrm>
            <a:off x="6608761" y="5096526"/>
            <a:ext cx="1858986" cy="1481240"/>
          </a:xfrm>
          <a:prstGeom prst="rect">
            <a:avLst/>
          </a:prstGeom>
        </p:spPr>
      </p:pic>
      <p:pic>
        <p:nvPicPr>
          <p:cNvPr id="44" name="Рисунок 43" descr="Изображение выглядит как Графика, символ, Шрифт, дизайн&#10;&#10;Автоматически созданное описание">
            <a:extLst>
              <a:ext uri="{FF2B5EF4-FFF2-40B4-BE49-F238E27FC236}">
                <a16:creationId xmlns:a16="http://schemas.microsoft.com/office/drawing/2014/main" id="{0F882036-2801-F859-351B-2FF239A41C10}"/>
              </a:ext>
            </a:extLst>
          </p:cNvPr>
          <p:cNvPicPr>
            <a:picLocks noChangeAspect="1"/>
          </p:cNvPicPr>
          <p:nvPr/>
        </p:nvPicPr>
        <p:blipFill>
          <a:blip r:embed="rId5"/>
          <a:stretch>
            <a:fillRect/>
          </a:stretch>
        </p:blipFill>
        <p:spPr>
          <a:xfrm>
            <a:off x="8980508" y="5074051"/>
            <a:ext cx="1481240" cy="1481240"/>
          </a:xfrm>
          <a:prstGeom prst="rect">
            <a:avLst/>
          </a:prstGeom>
        </p:spPr>
      </p:pic>
      <p:pic>
        <p:nvPicPr>
          <p:cNvPr id="48" name="Рисунок 47" descr="Изображение выглядит как Графика, снимок экрана, круг, логотип&#10;&#10;Автоматически созданное описание">
            <a:extLst>
              <a:ext uri="{FF2B5EF4-FFF2-40B4-BE49-F238E27FC236}">
                <a16:creationId xmlns:a16="http://schemas.microsoft.com/office/drawing/2014/main" id="{A29A9AD0-FFEB-E568-0F66-3BFE57615E51}"/>
              </a:ext>
            </a:extLst>
          </p:cNvPr>
          <p:cNvPicPr>
            <a:picLocks noChangeAspect="1"/>
          </p:cNvPicPr>
          <p:nvPr/>
        </p:nvPicPr>
        <p:blipFill>
          <a:blip r:embed="rId6"/>
          <a:stretch>
            <a:fillRect/>
          </a:stretch>
        </p:blipFill>
        <p:spPr>
          <a:xfrm>
            <a:off x="9819480" y="3323967"/>
            <a:ext cx="1284536" cy="1284536"/>
          </a:xfrm>
          <a:prstGeom prst="rect">
            <a:avLst/>
          </a:prstGeom>
        </p:spPr>
      </p:pic>
      <p:pic>
        <p:nvPicPr>
          <p:cNvPr id="50" name="Рисунок 49" descr="Изображение выглядит как растение, Наземное растение, цветок&#10;&#10;Автоматически созданное описание">
            <a:extLst>
              <a:ext uri="{FF2B5EF4-FFF2-40B4-BE49-F238E27FC236}">
                <a16:creationId xmlns:a16="http://schemas.microsoft.com/office/drawing/2014/main" id="{651A080F-EFE2-83AD-B96E-55190B545099}"/>
              </a:ext>
            </a:extLst>
          </p:cNvPr>
          <p:cNvPicPr>
            <a:picLocks noChangeAspect="1"/>
          </p:cNvPicPr>
          <p:nvPr/>
        </p:nvPicPr>
        <p:blipFill>
          <a:blip r:embed="rId7"/>
          <a:stretch>
            <a:fillRect/>
          </a:stretch>
        </p:blipFill>
        <p:spPr>
          <a:xfrm>
            <a:off x="10799428" y="5112969"/>
            <a:ext cx="861529" cy="1300908"/>
          </a:xfrm>
          <a:prstGeom prst="rect">
            <a:avLst/>
          </a:prstGeom>
        </p:spPr>
      </p:pic>
    </p:spTree>
    <p:extLst>
      <p:ext uri="{BB962C8B-B14F-4D97-AF65-F5344CB8AC3E}">
        <p14:creationId xmlns:p14="http://schemas.microsoft.com/office/powerpoint/2010/main" val="69943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3" name="Рисунок 2">
            <a:extLst>
              <a:ext uri="{FF2B5EF4-FFF2-40B4-BE49-F238E27FC236}">
                <a16:creationId xmlns:a16="http://schemas.microsoft.com/office/drawing/2014/main" id="{CC113EDA-101D-B18D-51DB-4A00F0F1281A}"/>
              </a:ext>
            </a:extLst>
          </p:cNvPr>
          <p:cNvPicPr>
            <a:picLocks noChangeAspect="1"/>
          </p:cNvPicPr>
          <p:nvPr/>
        </p:nvPicPr>
        <p:blipFill>
          <a:blip r:embed="rId2"/>
          <a:stretch>
            <a:fillRect/>
          </a:stretch>
        </p:blipFill>
        <p:spPr>
          <a:xfrm>
            <a:off x="4817364" y="2799271"/>
            <a:ext cx="5730737" cy="877900"/>
          </a:xfrm>
          <a:prstGeom prst="rect">
            <a:avLst/>
          </a:prstGeom>
          <a:ln>
            <a:noFill/>
          </a:ln>
          <a:effectLst>
            <a:outerShdw blurRad="190500" algn="tl" rotWithShape="0">
              <a:srgbClr val="000000">
                <a:alpha val="70000"/>
              </a:srgbClr>
            </a:outerShdw>
          </a:effectLst>
        </p:spPr>
      </p:pic>
      <p:pic>
        <p:nvPicPr>
          <p:cNvPr id="4" name="Рисунок 3"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695FFAA1-F546-FD48-9521-5EBBA959F793}"/>
              </a:ext>
            </a:extLst>
          </p:cNvPr>
          <p:cNvPicPr>
            <a:picLocks noChangeAspect="1"/>
          </p:cNvPicPr>
          <p:nvPr/>
        </p:nvPicPr>
        <p:blipFill>
          <a:blip r:embed="rId3"/>
          <a:stretch>
            <a:fillRect/>
          </a:stretch>
        </p:blipFill>
        <p:spPr>
          <a:xfrm>
            <a:off x="4817364" y="3902895"/>
            <a:ext cx="5731510" cy="1178560"/>
          </a:xfrm>
          <a:prstGeom prst="rect">
            <a:avLst/>
          </a:prstGeom>
          <a:ln>
            <a:noFill/>
          </a:ln>
          <a:effectLst>
            <a:outerShdw blurRad="190500" algn="tl" rotWithShape="0">
              <a:srgbClr val="000000">
                <a:alpha val="70000"/>
              </a:srgbClr>
            </a:outerShdw>
          </a:effectLst>
        </p:spPr>
      </p:pic>
      <p:sp>
        <p:nvSpPr>
          <p:cNvPr id="6" name="Объект 6">
            <a:extLst>
              <a:ext uri="{FF2B5EF4-FFF2-40B4-BE49-F238E27FC236}">
                <a16:creationId xmlns:a16="http://schemas.microsoft.com/office/drawing/2014/main" id="{7BA2B4DA-A8EB-882B-A0FD-B255D75BA62E}"/>
              </a:ext>
            </a:extLst>
          </p:cNvPr>
          <p:cNvSpPr txBox="1">
            <a:spLocks/>
          </p:cNvSpPr>
          <p:nvPr/>
        </p:nvSpPr>
        <p:spPr>
          <a:xfrm>
            <a:off x="4796376" y="1923691"/>
            <a:ext cx="5730737" cy="6498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L’exemple:</a:t>
            </a:r>
            <a:endParaRPr lang="fr-FR" dirty="0"/>
          </a:p>
        </p:txBody>
      </p:sp>
    </p:spTree>
    <p:extLst>
      <p:ext uri="{BB962C8B-B14F-4D97-AF65-F5344CB8AC3E}">
        <p14:creationId xmlns:p14="http://schemas.microsoft.com/office/powerpoint/2010/main" val="306363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8" name="Рисунок 7">
            <a:extLst>
              <a:ext uri="{FF2B5EF4-FFF2-40B4-BE49-F238E27FC236}">
                <a16:creationId xmlns:a16="http://schemas.microsoft.com/office/drawing/2014/main" id="{0F0AB7AF-F1C8-AF4D-2254-378827EA31B5}"/>
              </a:ext>
            </a:extLst>
          </p:cNvPr>
          <p:cNvPicPr>
            <a:picLocks noChangeAspect="1"/>
          </p:cNvPicPr>
          <p:nvPr/>
        </p:nvPicPr>
        <p:blipFill>
          <a:blip r:embed="rId2"/>
          <a:stretch>
            <a:fillRect/>
          </a:stretch>
        </p:blipFill>
        <p:spPr>
          <a:xfrm>
            <a:off x="4572981" y="1925234"/>
            <a:ext cx="5911995" cy="46300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408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5605314" cy="1949569"/>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Système de paiment Stripe :</a:t>
            </a:r>
          </a:p>
          <a:p>
            <a:r>
              <a:rPr lang="fr-FR" b="1" dirty="0"/>
              <a:t>Stripe</a:t>
            </a:r>
            <a:r>
              <a:rPr lang="fr-FR" dirty="0"/>
              <a:t> est une plateforme de paiement qui permet d'intégrer rapidement et facilement les paiements en ligne sur votre site Web ou votre application mobile.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4" name="Рисунок 3">
            <a:extLst>
              <a:ext uri="{FF2B5EF4-FFF2-40B4-BE49-F238E27FC236}">
                <a16:creationId xmlns:a16="http://schemas.microsoft.com/office/drawing/2014/main" id="{C5BB2C30-5F0D-B37E-96B5-3D7A9475D010}"/>
              </a:ext>
            </a:extLst>
          </p:cNvPr>
          <p:cNvPicPr>
            <a:picLocks noChangeAspect="1"/>
          </p:cNvPicPr>
          <p:nvPr/>
        </p:nvPicPr>
        <p:blipFill>
          <a:blip r:embed="rId2"/>
          <a:stretch>
            <a:fillRect/>
          </a:stretch>
        </p:blipFill>
        <p:spPr>
          <a:xfrm>
            <a:off x="6269304" y="1770617"/>
            <a:ext cx="5432007" cy="2255716"/>
          </a:xfrm>
          <a:prstGeom prst="rect">
            <a:avLst/>
          </a:prstGeom>
        </p:spPr>
      </p:pic>
      <p:pic>
        <p:nvPicPr>
          <p:cNvPr id="6" name="Рисунок 5">
            <a:extLst>
              <a:ext uri="{FF2B5EF4-FFF2-40B4-BE49-F238E27FC236}">
                <a16:creationId xmlns:a16="http://schemas.microsoft.com/office/drawing/2014/main" id="{FAFA399B-5F97-D7A6-D50D-D1DBDE22F984}"/>
              </a:ext>
            </a:extLst>
          </p:cNvPr>
          <p:cNvPicPr>
            <a:picLocks noChangeAspect="1"/>
          </p:cNvPicPr>
          <p:nvPr/>
        </p:nvPicPr>
        <p:blipFill>
          <a:blip r:embed="rId3"/>
          <a:stretch>
            <a:fillRect/>
          </a:stretch>
        </p:blipFill>
        <p:spPr>
          <a:xfrm>
            <a:off x="3232196" y="4026333"/>
            <a:ext cx="2314898" cy="2753109"/>
          </a:xfrm>
          <a:prstGeom prst="rect">
            <a:avLst/>
          </a:prstGeom>
        </p:spPr>
      </p:pic>
      <p:pic>
        <p:nvPicPr>
          <p:cNvPr id="11" name="Рисунок 10" descr="Изображение выглядит как снимок экрана, Шрифт, Графика, логотип&#10;&#10;Автоматически созданное описание">
            <a:extLst>
              <a:ext uri="{FF2B5EF4-FFF2-40B4-BE49-F238E27FC236}">
                <a16:creationId xmlns:a16="http://schemas.microsoft.com/office/drawing/2014/main" id="{5E18D2EE-AFC0-A50C-9DB7-CEFE67E20493}"/>
              </a:ext>
            </a:extLst>
          </p:cNvPr>
          <p:cNvPicPr>
            <a:picLocks noChangeAspect="1"/>
          </p:cNvPicPr>
          <p:nvPr/>
        </p:nvPicPr>
        <p:blipFill>
          <a:blip r:embed="rId4"/>
          <a:stretch>
            <a:fillRect/>
          </a:stretch>
        </p:blipFill>
        <p:spPr>
          <a:xfrm>
            <a:off x="490686" y="4026333"/>
            <a:ext cx="2019300" cy="2028825"/>
          </a:xfrm>
          <a:prstGeom prst="rect">
            <a:avLst/>
          </a:prstGeom>
        </p:spPr>
      </p:pic>
      <p:pic>
        <p:nvPicPr>
          <p:cNvPr id="12" name="Рисунок 11">
            <a:extLst>
              <a:ext uri="{FF2B5EF4-FFF2-40B4-BE49-F238E27FC236}">
                <a16:creationId xmlns:a16="http://schemas.microsoft.com/office/drawing/2014/main" id="{CF780419-08CF-DB11-A54D-17CE2EE93C5E}"/>
              </a:ext>
            </a:extLst>
          </p:cNvPr>
          <p:cNvPicPr>
            <a:picLocks noChangeAspect="1"/>
          </p:cNvPicPr>
          <p:nvPr/>
        </p:nvPicPr>
        <p:blipFill>
          <a:blip r:embed="rId5"/>
          <a:stretch>
            <a:fillRect/>
          </a:stretch>
        </p:blipFill>
        <p:spPr>
          <a:xfrm>
            <a:off x="5744237" y="3939720"/>
            <a:ext cx="6120914" cy="2926334"/>
          </a:xfrm>
          <a:prstGeom prst="rect">
            <a:avLst/>
          </a:prstGeom>
        </p:spPr>
      </p:pic>
    </p:spTree>
    <p:extLst>
      <p:ext uri="{BB962C8B-B14F-4D97-AF65-F5344CB8AC3E}">
        <p14:creationId xmlns:p14="http://schemas.microsoft.com/office/powerpoint/2010/main" val="425290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251303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base de données :</a:t>
            </a:r>
          </a:p>
          <a:p>
            <a:r>
              <a:rPr lang="fr-FR" dirty="0"/>
              <a:t>Pour la partie Back-end, j’ai commencé par apprendre à différencier un site </a:t>
            </a:r>
            <a:r>
              <a:rPr lang="fr-FR" b="1" dirty="0"/>
              <a:t>Statique</a:t>
            </a:r>
            <a:r>
              <a:rPr lang="fr-FR" dirty="0"/>
              <a:t> d’un site </a:t>
            </a:r>
            <a:r>
              <a:rPr lang="fr-FR" b="1" dirty="0"/>
              <a:t>Dynamique</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pic>
        <p:nvPicPr>
          <p:cNvPr id="3" name="Рисунок 2">
            <a:extLst>
              <a:ext uri="{FF2B5EF4-FFF2-40B4-BE49-F238E27FC236}">
                <a16:creationId xmlns:a16="http://schemas.microsoft.com/office/drawing/2014/main" id="{FF3D562C-0DDB-1F22-C82B-354C78C74409}"/>
              </a:ext>
            </a:extLst>
          </p:cNvPr>
          <p:cNvPicPr>
            <a:picLocks noChangeAspect="1"/>
          </p:cNvPicPr>
          <p:nvPr/>
        </p:nvPicPr>
        <p:blipFill>
          <a:blip r:embed="rId2"/>
          <a:stretch>
            <a:fillRect/>
          </a:stretch>
        </p:blipFill>
        <p:spPr>
          <a:xfrm>
            <a:off x="490686" y="4065790"/>
            <a:ext cx="5560034" cy="2792210"/>
          </a:xfrm>
          <a:prstGeom prst="rect">
            <a:avLst/>
          </a:prstGeom>
        </p:spPr>
      </p:pic>
      <p:sp>
        <p:nvSpPr>
          <p:cNvPr id="4" name="Объект 6">
            <a:extLst>
              <a:ext uri="{FF2B5EF4-FFF2-40B4-BE49-F238E27FC236}">
                <a16:creationId xmlns:a16="http://schemas.microsoft.com/office/drawing/2014/main" id="{060222DF-236D-EFE7-7E22-B28CA7D29A00}"/>
              </a:ext>
            </a:extLst>
          </p:cNvPr>
          <p:cNvSpPr txBox="1">
            <a:spLocks/>
          </p:cNvSpPr>
          <p:nvPr/>
        </p:nvSpPr>
        <p:spPr>
          <a:xfrm>
            <a:off x="6141282" y="1552755"/>
            <a:ext cx="5560034" cy="500253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Les avantages de site dynamique :</a:t>
            </a:r>
          </a:p>
          <a:p>
            <a:r>
              <a:rPr lang="fr-FR" b="1" dirty="0"/>
              <a:t>Génération</a:t>
            </a:r>
            <a:r>
              <a:rPr lang="fr-FR" dirty="0"/>
              <a:t> de contenu en </a:t>
            </a:r>
            <a:r>
              <a:rPr lang="fr-FR" b="1" dirty="0"/>
              <a:t>temps réel</a:t>
            </a:r>
          </a:p>
          <a:p>
            <a:pPr marL="0" indent="0">
              <a:buNone/>
            </a:pPr>
            <a:endParaRPr lang="fr-FR" b="1" dirty="0"/>
          </a:p>
          <a:p>
            <a:r>
              <a:rPr lang="fr-FR" b="1" dirty="0"/>
              <a:t>Utilisation de bases de données </a:t>
            </a:r>
            <a:r>
              <a:rPr lang="fr-FR" dirty="0"/>
              <a:t>pour le stockage et le traitement des informations</a:t>
            </a:r>
          </a:p>
          <a:p>
            <a:pPr marL="0" indent="0">
              <a:buNone/>
            </a:pPr>
            <a:endParaRPr lang="fr-FR" dirty="0"/>
          </a:p>
          <a:p>
            <a:r>
              <a:rPr lang="fr-FR" b="1" dirty="0"/>
              <a:t>Automatisation</a:t>
            </a:r>
            <a:r>
              <a:rPr lang="fr-FR" dirty="0"/>
              <a:t> des tâches telles que le traitement de formulaires et l'envoi de messages</a:t>
            </a:r>
          </a:p>
          <a:p>
            <a:pPr marL="0" indent="0">
              <a:buNone/>
            </a:pPr>
            <a:endParaRPr lang="fr-FR" dirty="0"/>
          </a:p>
          <a:p>
            <a:r>
              <a:rPr lang="fr-FR" b="1" dirty="0"/>
              <a:t>Modification dynamique </a:t>
            </a:r>
            <a:r>
              <a:rPr lang="fr-FR" dirty="0"/>
              <a:t>du contenu en fonction des actions de l'utilisateur</a:t>
            </a:r>
          </a:p>
        </p:txBody>
      </p:sp>
    </p:spTree>
    <p:extLst>
      <p:ext uri="{BB962C8B-B14F-4D97-AF65-F5344CB8AC3E}">
        <p14:creationId xmlns:p14="http://schemas.microsoft.com/office/powerpoint/2010/main" val="250189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321765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fontScale="92500" lnSpcReduction="10000"/>
          </a:bodyPr>
          <a:lstStyle/>
          <a:p>
            <a:pPr marL="0" indent="0">
              <a:buNone/>
            </a:pPr>
            <a:r>
              <a:rPr lang="fr-FR" sz="2400" b="1" dirty="0"/>
              <a:t>Les diagrammes : </a:t>
            </a:r>
          </a:p>
          <a:p>
            <a:r>
              <a:rPr lang="fr-FR" dirty="0"/>
              <a:t>J’ai commencé par un modèle </a:t>
            </a:r>
            <a:r>
              <a:rPr lang="fr-FR" b="1" dirty="0"/>
              <a:t>MCD</a:t>
            </a:r>
            <a:r>
              <a:rPr lang="fr-FR" dirty="0"/>
              <a:t> (Modèle Conceptuel de Données), qui permet d'écrire de façon formelle les données avec les associations qui seront utilisées par le système d'information.</a:t>
            </a:r>
            <a:endParaRPr lang="ru-RU" dirty="0"/>
          </a:p>
          <a:p>
            <a:r>
              <a:rPr lang="fr-FR" dirty="0"/>
              <a:t>J'utilise le logiciel </a:t>
            </a:r>
            <a:r>
              <a:rPr lang="fr-FR" b="1" dirty="0"/>
              <a:t>Analyse-SI</a:t>
            </a:r>
            <a:r>
              <a:rPr lang="fr-FR" dirty="0"/>
              <a:t>, qui est un outil puissant de modélisation des systèmes d'information qui peut être utilisé pour simplifier le processus de conception, de développement et de documentation de projets.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pic>
        <p:nvPicPr>
          <p:cNvPr id="6" name="Рисунок 5" descr="Изображение выглядит как фрукт, вишня, растение&#10;&#10;Автоматически созданное описание">
            <a:extLst>
              <a:ext uri="{FF2B5EF4-FFF2-40B4-BE49-F238E27FC236}">
                <a16:creationId xmlns:a16="http://schemas.microsoft.com/office/drawing/2014/main" id="{0079174B-DAA9-2850-5B66-A3D0D54BAC76}"/>
              </a:ext>
            </a:extLst>
          </p:cNvPr>
          <p:cNvPicPr>
            <a:picLocks noChangeAspect="1"/>
          </p:cNvPicPr>
          <p:nvPr/>
        </p:nvPicPr>
        <p:blipFill>
          <a:blip r:embed="rId2"/>
          <a:stretch>
            <a:fillRect/>
          </a:stretch>
        </p:blipFill>
        <p:spPr>
          <a:xfrm>
            <a:off x="2435692" y="5020875"/>
            <a:ext cx="1670021" cy="1700593"/>
          </a:xfrm>
          <a:prstGeom prst="rect">
            <a:avLst/>
          </a:prstGeom>
        </p:spPr>
      </p:pic>
      <p:pic>
        <p:nvPicPr>
          <p:cNvPr id="9" name="Рисунок 8" descr="Изображение выглядит как текст, диаграмма, снимок экрана, Параллельный&#10;&#10;Автоматически созданное описание">
            <a:extLst>
              <a:ext uri="{FF2B5EF4-FFF2-40B4-BE49-F238E27FC236}">
                <a16:creationId xmlns:a16="http://schemas.microsoft.com/office/drawing/2014/main" id="{3822354F-78A1-ED80-7C56-EB3E50D32367}"/>
              </a:ext>
            </a:extLst>
          </p:cNvPr>
          <p:cNvPicPr>
            <a:picLocks noChangeAspect="1"/>
          </p:cNvPicPr>
          <p:nvPr/>
        </p:nvPicPr>
        <p:blipFill>
          <a:blip r:embed="rId3"/>
          <a:stretch>
            <a:fillRect/>
          </a:stretch>
        </p:blipFill>
        <p:spPr>
          <a:xfrm>
            <a:off x="6411417" y="1548442"/>
            <a:ext cx="5225616" cy="44154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425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187624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 dictionnaire de données :</a:t>
            </a:r>
          </a:p>
          <a:p>
            <a:r>
              <a:rPr lang="fr-FR" dirty="0"/>
              <a:t>C’est une </a:t>
            </a:r>
            <a:r>
              <a:rPr lang="fr-FR" b="1" dirty="0"/>
              <a:t>collection de métadonnées </a:t>
            </a:r>
            <a:r>
              <a:rPr lang="fr-FR" dirty="0"/>
              <a:t>ou de données de référence nécessaire à la conception d'une base de données relationnelle.</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graphicFrame>
        <p:nvGraphicFramePr>
          <p:cNvPr id="3" name="Таблица 2">
            <a:extLst>
              <a:ext uri="{FF2B5EF4-FFF2-40B4-BE49-F238E27FC236}">
                <a16:creationId xmlns:a16="http://schemas.microsoft.com/office/drawing/2014/main" id="{00200741-4D8E-0A58-8469-A8909DA05B7B}"/>
              </a:ext>
            </a:extLst>
          </p:cNvPr>
          <p:cNvGraphicFramePr>
            <a:graphicFrameLocks noGrp="1"/>
          </p:cNvGraphicFramePr>
          <p:nvPr>
            <p:extLst>
              <p:ext uri="{D42A27DB-BD31-4B8C-83A1-F6EECF244321}">
                <p14:modId xmlns:p14="http://schemas.microsoft.com/office/powerpoint/2010/main" val="3274488315"/>
              </p:ext>
            </p:extLst>
          </p:nvPr>
        </p:nvGraphicFramePr>
        <p:xfrm>
          <a:off x="6240512" y="1552755"/>
          <a:ext cx="2463800" cy="3466211"/>
        </p:xfrm>
        <a:graphic>
          <a:graphicData uri="http://schemas.openxmlformats.org/drawingml/2006/table">
            <a:tbl>
              <a:tblPr firstRow="1" firstCol="1" bandRow="1"/>
              <a:tblGrid>
                <a:gridCol w="1320800">
                  <a:extLst>
                    <a:ext uri="{9D8B030D-6E8A-4147-A177-3AD203B41FA5}">
                      <a16:colId xmlns:a16="http://schemas.microsoft.com/office/drawing/2014/main" val="3111464293"/>
                    </a:ext>
                  </a:extLst>
                </a:gridCol>
                <a:gridCol w="1143000">
                  <a:extLst>
                    <a:ext uri="{9D8B030D-6E8A-4147-A177-3AD203B41FA5}">
                      <a16:colId xmlns:a16="http://schemas.microsoft.com/office/drawing/2014/main" val="1239875321"/>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user</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63987760"/>
                  </a:ext>
                </a:extLst>
              </a:tr>
              <a:tr h="200025">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455755"/>
                  </a:ext>
                </a:extLst>
              </a:tr>
              <a:tr h="190500">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b="1"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 AI PK</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90459"/>
                  </a:ext>
                </a:extLst>
              </a:tr>
              <a:tr h="190500">
                <a:tc>
                  <a:txBody>
                    <a:bodyPr/>
                    <a:lstStyle/>
                    <a:p>
                      <a:pPr indent="140335">
                        <a:lnSpc>
                          <a:spcPct val="107000"/>
                        </a:lnSpc>
                        <a:spcAft>
                          <a:spcPts val="800"/>
                        </a:spcAft>
                      </a:pPr>
                      <a:r>
                        <a:rPr lang="ru-RU" sz="11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varchar(180)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7047563"/>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roles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8065170"/>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password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48084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surname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45219"/>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50844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mob_tel</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237531"/>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city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121384"/>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code_zip</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1595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street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8760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build_num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5055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11810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avatar_image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99797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is_verified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427184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reset_token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045733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additional_info</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8613"/>
                  </a:ext>
                </a:extLst>
              </a:tr>
            </a:tbl>
          </a:graphicData>
        </a:graphic>
      </p:graphicFrame>
      <p:graphicFrame>
        <p:nvGraphicFramePr>
          <p:cNvPr id="4" name="Таблица 3">
            <a:extLst>
              <a:ext uri="{FF2B5EF4-FFF2-40B4-BE49-F238E27FC236}">
                <a16:creationId xmlns:a16="http://schemas.microsoft.com/office/drawing/2014/main" id="{A1885B3C-08CA-121C-9A00-F53AEC354FC2}"/>
              </a:ext>
            </a:extLst>
          </p:cNvPr>
          <p:cNvGraphicFramePr>
            <a:graphicFrameLocks noGrp="1"/>
          </p:cNvGraphicFramePr>
          <p:nvPr>
            <p:extLst>
              <p:ext uri="{D42A27DB-BD31-4B8C-83A1-F6EECF244321}">
                <p14:modId xmlns:p14="http://schemas.microsoft.com/office/powerpoint/2010/main" val="691945706"/>
              </p:ext>
            </p:extLst>
          </p:nvPr>
        </p:nvGraphicFramePr>
        <p:xfrm>
          <a:off x="9094456" y="1552755"/>
          <a:ext cx="2463799" cy="4725502"/>
        </p:xfrm>
        <a:graphic>
          <a:graphicData uri="http://schemas.openxmlformats.org/drawingml/2006/table">
            <a:tbl>
              <a:tblPr firstRow="1" firstCol="1" bandRow="1"/>
              <a:tblGrid>
                <a:gridCol w="1357400">
                  <a:extLst>
                    <a:ext uri="{9D8B030D-6E8A-4147-A177-3AD203B41FA5}">
                      <a16:colId xmlns:a16="http://schemas.microsoft.com/office/drawing/2014/main" val="2495041993"/>
                    </a:ext>
                  </a:extLst>
                </a:gridCol>
                <a:gridCol w="1106399">
                  <a:extLst>
                    <a:ext uri="{9D8B030D-6E8A-4147-A177-3AD203B41FA5}">
                      <a16:colId xmlns:a16="http://schemas.microsoft.com/office/drawing/2014/main" val="333798927"/>
                    </a:ext>
                  </a:extLst>
                </a:gridCol>
              </a:tblGrid>
              <a:tr h="148914">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product</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338679194"/>
                  </a:ext>
                </a:extLst>
              </a:tr>
              <a:tr h="148914">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8825845"/>
                  </a:ext>
                </a:extLst>
              </a:tr>
              <a:tr h="141822">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297074"/>
                  </a:ext>
                </a:extLst>
              </a:tr>
              <a:tr h="141822">
                <a:tc>
                  <a:txBody>
                    <a:bodyPr/>
                    <a:lstStyle/>
                    <a:p>
                      <a:pPr indent="140335">
                        <a:lnSpc>
                          <a:spcPct val="107000"/>
                        </a:lnSpc>
                        <a:spcAft>
                          <a:spcPts val="800"/>
                        </a:spcAft>
                      </a:pPr>
                      <a:r>
                        <a:rPr lang="ru-RU" sz="1100" b="1" i="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category_id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460773"/>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title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89562"/>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53485"/>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image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557198"/>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common_name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720414"/>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genre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198802"/>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size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9720880"/>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foliage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844293"/>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watering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082770"/>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bloom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431504"/>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is_fragrant_bloom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476091"/>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double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750026"/>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in_stock_qnty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045310"/>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907513"/>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slug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491900"/>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is_resisted_to_cold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384306"/>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cold_resistance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874782"/>
                  </a:ext>
                </a:extLst>
              </a:tr>
            </a:tbl>
          </a:graphicData>
        </a:graphic>
      </p:graphicFrame>
      <p:graphicFrame>
        <p:nvGraphicFramePr>
          <p:cNvPr id="5" name="Таблица 4">
            <a:extLst>
              <a:ext uri="{FF2B5EF4-FFF2-40B4-BE49-F238E27FC236}">
                <a16:creationId xmlns:a16="http://schemas.microsoft.com/office/drawing/2014/main" id="{4458179E-DF7E-0564-8CA8-555D0E759DC9}"/>
              </a:ext>
            </a:extLst>
          </p:cNvPr>
          <p:cNvGraphicFramePr>
            <a:graphicFrameLocks noGrp="1"/>
          </p:cNvGraphicFramePr>
          <p:nvPr>
            <p:extLst>
              <p:ext uri="{D42A27DB-BD31-4B8C-83A1-F6EECF244321}">
                <p14:modId xmlns:p14="http://schemas.microsoft.com/office/powerpoint/2010/main" val="1605194463"/>
              </p:ext>
            </p:extLst>
          </p:nvPr>
        </p:nvGraphicFramePr>
        <p:xfrm>
          <a:off x="6240512" y="5194897"/>
          <a:ext cx="2463800" cy="1370711"/>
        </p:xfrm>
        <a:graphic>
          <a:graphicData uri="http://schemas.openxmlformats.org/drawingml/2006/table">
            <a:tbl>
              <a:tblPr firstRow="1" firstCol="1" bandRow="1"/>
              <a:tblGrid>
                <a:gridCol w="1320800">
                  <a:extLst>
                    <a:ext uri="{9D8B030D-6E8A-4147-A177-3AD203B41FA5}">
                      <a16:colId xmlns:a16="http://schemas.microsoft.com/office/drawing/2014/main" val="1100884244"/>
                    </a:ext>
                  </a:extLst>
                </a:gridCol>
                <a:gridCol w="1143000">
                  <a:extLst>
                    <a:ext uri="{9D8B030D-6E8A-4147-A177-3AD203B41FA5}">
                      <a16:colId xmlns:a16="http://schemas.microsoft.com/office/drawing/2014/main" val="1054811852"/>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category</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809663098"/>
                  </a:ext>
                </a:extLst>
              </a:tr>
              <a:tr h="200025">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846930"/>
                  </a:ext>
                </a:extLst>
              </a:tr>
              <a:tr h="190500">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3508151"/>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38273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image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8251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slug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722054"/>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598499"/>
                  </a:ext>
                </a:extLst>
              </a:tr>
            </a:tbl>
          </a:graphicData>
        </a:graphic>
      </p:graphicFrame>
      <p:graphicFrame>
        <p:nvGraphicFramePr>
          <p:cNvPr id="8" name="Таблица 7">
            <a:extLst>
              <a:ext uri="{FF2B5EF4-FFF2-40B4-BE49-F238E27FC236}">
                <a16:creationId xmlns:a16="http://schemas.microsoft.com/office/drawing/2014/main" id="{5205A05D-653E-65C4-5798-B5F90B4D411C}"/>
              </a:ext>
            </a:extLst>
          </p:cNvPr>
          <p:cNvGraphicFramePr>
            <a:graphicFrameLocks noGrp="1"/>
          </p:cNvGraphicFramePr>
          <p:nvPr>
            <p:extLst>
              <p:ext uri="{D42A27DB-BD31-4B8C-83A1-F6EECF244321}">
                <p14:modId xmlns:p14="http://schemas.microsoft.com/office/powerpoint/2010/main" val="2802479993"/>
              </p:ext>
            </p:extLst>
          </p:nvPr>
        </p:nvGraphicFramePr>
        <p:xfrm>
          <a:off x="490686" y="3661195"/>
          <a:ext cx="2463800" cy="1370711"/>
        </p:xfrm>
        <a:graphic>
          <a:graphicData uri="http://schemas.openxmlformats.org/drawingml/2006/table">
            <a:tbl>
              <a:tblPr firstRow="1" firstCol="1" bandRow="1"/>
              <a:tblGrid>
                <a:gridCol w="1320800">
                  <a:extLst>
                    <a:ext uri="{9D8B030D-6E8A-4147-A177-3AD203B41FA5}">
                      <a16:colId xmlns:a16="http://schemas.microsoft.com/office/drawing/2014/main" val="2194889400"/>
                    </a:ext>
                  </a:extLst>
                </a:gridCol>
                <a:gridCol w="1143000">
                  <a:extLst>
                    <a:ext uri="{9D8B030D-6E8A-4147-A177-3AD203B41FA5}">
                      <a16:colId xmlns:a16="http://schemas.microsoft.com/office/drawing/2014/main" val="2469260374"/>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order</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2089207386"/>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262987"/>
                  </a:ext>
                </a:extLst>
              </a:tr>
              <a:tr h="190500">
                <a:tc>
                  <a:txBody>
                    <a:bodyPr/>
                    <a:lstStyle/>
                    <a:p>
                      <a:pPr indent="140335">
                        <a:lnSpc>
                          <a:spcPct val="107000"/>
                        </a:lnSpc>
                        <a:spcAft>
                          <a:spcPts val="800"/>
                        </a:spcAft>
                      </a:pPr>
                      <a:r>
                        <a:rPr lang="ru-RU" sz="1100" b="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819943"/>
                  </a:ext>
                </a:extLst>
              </a:tr>
              <a:tr h="190500">
                <a:tc>
                  <a:txBody>
                    <a:bodyPr/>
                    <a:lstStyle/>
                    <a:p>
                      <a:pPr indent="140335">
                        <a:lnSpc>
                          <a:spcPct val="107000"/>
                        </a:lnSpc>
                        <a:spcAft>
                          <a:spcPts val="800"/>
                        </a:spcAft>
                      </a:pPr>
                      <a:r>
                        <a:rPr lang="ru-RU" sz="1100" b="1" i="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user_id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919528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424110"/>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589888"/>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double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7502195"/>
                  </a:ext>
                </a:extLst>
              </a:tr>
            </a:tbl>
          </a:graphicData>
        </a:graphic>
      </p:graphicFrame>
      <p:graphicFrame>
        <p:nvGraphicFramePr>
          <p:cNvPr id="12" name="Таблица 11">
            <a:extLst>
              <a:ext uri="{FF2B5EF4-FFF2-40B4-BE49-F238E27FC236}">
                <a16:creationId xmlns:a16="http://schemas.microsoft.com/office/drawing/2014/main" id="{90190B6E-03F4-111D-E47E-B7E6FE2114A0}"/>
              </a:ext>
            </a:extLst>
          </p:cNvPr>
          <p:cNvGraphicFramePr>
            <a:graphicFrameLocks noGrp="1"/>
          </p:cNvGraphicFramePr>
          <p:nvPr>
            <p:extLst>
              <p:ext uri="{D42A27DB-BD31-4B8C-83A1-F6EECF244321}">
                <p14:modId xmlns:p14="http://schemas.microsoft.com/office/powerpoint/2010/main" val="2185384680"/>
              </p:ext>
            </p:extLst>
          </p:nvPr>
        </p:nvGraphicFramePr>
        <p:xfrm>
          <a:off x="490686" y="5194897"/>
          <a:ext cx="2463800" cy="989711"/>
        </p:xfrm>
        <a:graphic>
          <a:graphicData uri="http://schemas.openxmlformats.org/drawingml/2006/table">
            <a:tbl>
              <a:tblPr firstRow="1" firstCol="1" bandRow="1"/>
              <a:tblGrid>
                <a:gridCol w="1320800">
                  <a:extLst>
                    <a:ext uri="{9D8B030D-6E8A-4147-A177-3AD203B41FA5}">
                      <a16:colId xmlns:a16="http://schemas.microsoft.com/office/drawing/2014/main" val="731415207"/>
                    </a:ext>
                  </a:extLst>
                </a:gridCol>
                <a:gridCol w="1143000">
                  <a:extLst>
                    <a:ext uri="{9D8B030D-6E8A-4147-A177-3AD203B41FA5}">
                      <a16:colId xmlns:a16="http://schemas.microsoft.com/office/drawing/2014/main" val="1769176231"/>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order_detail</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4171133056"/>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7639570"/>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orders_id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537207"/>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24649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424122"/>
                  </a:ext>
                </a:extLst>
              </a:tr>
            </a:tbl>
          </a:graphicData>
        </a:graphic>
      </p:graphicFrame>
      <p:graphicFrame>
        <p:nvGraphicFramePr>
          <p:cNvPr id="13" name="Таблица 12">
            <a:extLst>
              <a:ext uri="{FF2B5EF4-FFF2-40B4-BE49-F238E27FC236}">
                <a16:creationId xmlns:a16="http://schemas.microsoft.com/office/drawing/2014/main" id="{D9E104CE-0C26-F0F4-BA41-0529BE4E6DC6}"/>
              </a:ext>
            </a:extLst>
          </p:cNvPr>
          <p:cNvGraphicFramePr>
            <a:graphicFrameLocks noGrp="1"/>
          </p:cNvGraphicFramePr>
          <p:nvPr>
            <p:extLst>
              <p:ext uri="{D42A27DB-BD31-4B8C-83A1-F6EECF244321}">
                <p14:modId xmlns:p14="http://schemas.microsoft.com/office/powerpoint/2010/main" val="336859037"/>
              </p:ext>
            </p:extLst>
          </p:nvPr>
        </p:nvGraphicFramePr>
        <p:xfrm>
          <a:off x="3368578" y="3661195"/>
          <a:ext cx="2463800" cy="1180211"/>
        </p:xfrm>
        <a:graphic>
          <a:graphicData uri="http://schemas.openxmlformats.org/drawingml/2006/table">
            <a:tbl>
              <a:tblPr firstRow="1" firstCol="1" bandRow="1"/>
              <a:tblGrid>
                <a:gridCol w="1320800">
                  <a:extLst>
                    <a:ext uri="{9D8B030D-6E8A-4147-A177-3AD203B41FA5}">
                      <a16:colId xmlns:a16="http://schemas.microsoft.com/office/drawing/2014/main" val="44843426"/>
                    </a:ext>
                  </a:extLst>
                </a:gridCol>
                <a:gridCol w="1143000">
                  <a:extLst>
                    <a:ext uri="{9D8B030D-6E8A-4147-A177-3AD203B41FA5}">
                      <a16:colId xmlns:a16="http://schemas.microsoft.com/office/drawing/2014/main" val="3189399110"/>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cart</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615773458"/>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85918"/>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3897132"/>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users_id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24994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18196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7454325"/>
                  </a:ext>
                </a:extLst>
              </a:tr>
            </a:tbl>
          </a:graphicData>
        </a:graphic>
      </p:graphicFrame>
    </p:spTree>
    <p:extLst>
      <p:ext uri="{BB962C8B-B14F-4D97-AF65-F5344CB8AC3E}">
        <p14:creationId xmlns:p14="http://schemas.microsoft.com/office/powerpoint/2010/main" val="47411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sp>
        <p:nvSpPr>
          <p:cNvPr id="20" name="Объект 6">
            <a:extLst>
              <a:ext uri="{FF2B5EF4-FFF2-40B4-BE49-F238E27FC236}">
                <a16:creationId xmlns:a16="http://schemas.microsoft.com/office/drawing/2014/main" id="{9DBEA1F7-A5BF-08E1-BFE8-AA1F5727A78C}"/>
              </a:ext>
            </a:extLst>
          </p:cNvPr>
          <p:cNvSpPr>
            <a:spLocks noGrp="1"/>
          </p:cNvSpPr>
          <p:nvPr>
            <p:ph idx="1"/>
          </p:nvPr>
        </p:nvSpPr>
        <p:spPr>
          <a:xfrm>
            <a:off x="490686" y="2118682"/>
            <a:ext cx="5560034" cy="131031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r>
              <a:rPr lang="fr-FR" dirty="0"/>
              <a:t>La relation </a:t>
            </a:r>
            <a:r>
              <a:rPr lang="fr-FR" b="1" dirty="0"/>
              <a:t>user-cart</a:t>
            </a:r>
            <a:r>
              <a:rPr lang="fr-FR" dirty="0"/>
              <a:t>: </a:t>
            </a:r>
            <a:r>
              <a:rPr lang="fr-FR" b="1" dirty="0"/>
              <a:t>OneToMany</a:t>
            </a:r>
            <a:r>
              <a:rPr lang="fr-FR" dirty="0"/>
              <a:t>.</a:t>
            </a:r>
          </a:p>
          <a:p>
            <a:r>
              <a:rPr lang="fr-FR" dirty="0"/>
              <a:t>La relation </a:t>
            </a:r>
            <a:r>
              <a:rPr lang="fr-FR" b="1" dirty="0"/>
              <a:t>product-cart</a:t>
            </a:r>
            <a:r>
              <a:rPr lang="fr-FR" dirty="0"/>
              <a:t>: </a:t>
            </a:r>
            <a:r>
              <a:rPr lang="fr-FR" b="1" dirty="0"/>
              <a:t>OneToMany</a:t>
            </a:r>
            <a:r>
              <a:rPr lang="fr-FR" dirty="0"/>
              <a:t>.</a:t>
            </a:r>
          </a:p>
          <a:p>
            <a:r>
              <a:rPr lang="fr-FR" dirty="0"/>
              <a:t>La relation </a:t>
            </a:r>
            <a:r>
              <a:rPr lang="fr-FR" b="1" dirty="0"/>
              <a:t>product-category</a:t>
            </a:r>
            <a:r>
              <a:rPr lang="fr-FR" dirty="0"/>
              <a:t>: </a:t>
            </a:r>
            <a:r>
              <a:rPr lang="fr-FR" b="1" dirty="0"/>
              <a:t>ManyToOne</a:t>
            </a:r>
            <a:r>
              <a:rPr lang="fr-FR" dirty="0"/>
              <a:t>.</a:t>
            </a:r>
          </a:p>
        </p:txBody>
      </p:sp>
      <p:sp>
        <p:nvSpPr>
          <p:cNvPr id="25" name="Объект 6">
            <a:extLst>
              <a:ext uri="{FF2B5EF4-FFF2-40B4-BE49-F238E27FC236}">
                <a16:creationId xmlns:a16="http://schemas.microsoft.com/office/drawing/2014/main" id="{3695584F-01DE-47F9-A47C-1717EA8F9B25}"/>
              </a:ext>
            </a:extLst>
          </p:cNvPr>
          <p:cNvSpPr txBox="1">
            <a:spLocks/>
          </p:cNvSpPr>
          <p:nvPr/>
        </p:nvSpPr>
        <p:spPr>
          <a:xfrm>
            <a:off x="6193775" y="2118682"/>
            <a:ext cx="5813497" cy="1310318"/>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La relation </a:t>
            </a:r>
            <a:r>
              <a:rPr lang="fr-FR" b="1" dirty="0"/>
              <a:t>user-order</a:t>
            </a:r>
            <a:r>
              <a:rPr lang="fr-FR" dirty="0"/>
              <a:t>: </a:t>
            </a:r>
            <a:r>
              <a:rPr lang="fr-FR" b="1" dirty="0"/>
              <a:t>OneToMany</a:t>
            </a:r>
            <a:r>
              <a:rPr lang="fr-FR" dirty="0"/>
              <a:t>.</a:t>
            </a:r>
          </a:p>
          <a:p>
            <a:r>
              <a:rPr lang="fr-FR" dirty="0"/>
              <a:t>La relation </a:t>
            </a:r>
            <a:r>
              <a:rPr lang="fr-FR" b="1" dirty="0"/>
              <a:t>order-order_detail</a:t>
            </a:r>
            <a:r>
              <a:rPr lang="fr-FR" dirty="0"/>
              <a:t>: </a:t>
            </a:r>
            <a:r>
              <a:rPr lang="fr-FR" b="1" dirty="0"/>
              <a:t>OneToMany</a:t>
            </a:r>
            <a:r>
              <a:rPr lang="fr-FR" dirty="0"/>
              <a:t>.</a:t>
            </a:r>
          </a:p>
          <a:p>
            <a:r>
              <a:rPr lang="fr-FR" dirty="0"/>
              <a:t>La relation </a:t>
            </a:r>
            <a:r>
              <a:rPr lang="fr-FR" b="1" dirty="0"/>
              <a:t>product-order_detail</a:t>
            </a:r>
            <a:r>
              <a:rPr lang="fr-FR" dirty="0"/>
              <a:t>: </a:t>
            </a:r>
            <a:r>
              <a:rPr lang="fr-FR" b="1" dirty="0"/>
              <a:t>OneToMany</a:t>
            </a:r>
            <a:r>
              <a:rPr lang="fr-FR" dirty="0"/>
              <a:t>.</a:t>
            </a:r>
          </a:p>
        </p:txBody>
      </p:sp>
      <p:pic>
        <p:nvPicPr>
          <p:cNvPr id="27" name="Рисунок 26">
            <a:extLst>
              <a:ext uri="{FF2B5EF4-FFF2-40B4-BE49-F238E27FC236}">
                <a16:creationId xmlns:a16="http://schemas.microsoft.com/office/drawing/2014/main" id="{811A4CF6-D3C0-ED13-73DD-0AB59E7DCF31}"/>
              </a:ext>
            </a:extLst>
          </p:cNvPr>
          <p:cNvPicPr>
            <a:picLocks noChangeAspect="1"/>
          </p:cNvPicPr>
          <p:nvPr/>
        </p:nvPicPr>
        <p:blipFill>
          <a:blip r:embed="rId2"/>
          <a:stretch>
            <a:fillRect/>
          </a:stretch>
        </p:blipFill>
        <p:spPr>
          <a:xfrm>
            <a:off x="490686" y="3829933"/>
            <a:ext cx="3277057" cy="1171739"/>
          </a:xfrm>
          <a:prstGeom prst="rect">
            <a:avLst/>
          </a:prstGeom>
          <a:ln>
            <a:noFill/>
          </a:ln>
          <a:effectLst>
            <a:outerShdw blurRad="190500" algn="tl" rotWithShape="0">
              <a:srgbClr val="000000">
                <a:alpha val="70000"/>
              </a:srgbClr>
            </a:outerShdw>
          </a:effectLst>
        </p:spPr>
      </p:pic>
      <p:sp>
        <p:nvSpPr>
          <p:cNvPr id="32" name="Объект 6">
            <a:extLst>
              <a:ext uri="{FF2B5EF4-FFF2-40B4-BE49-F238E27FC236}">
                <a16:creationId xmlns:a16="http://schemas.microsoft.com/office/drawing/2014/main" id="{FFFF1D8C-C1CF-2374-1BBB-4D66E8DC30F7}"/>
              </a:ext>
            </a:extLst>
          </p:cNvPr>
          <p:cNvSpPr txBox="1">
            <a:spLocks/>
          </p:cNvSpPr>
          <p:nvPr/>
        </p:nvSpPr>
        <p:spPr>
          <a:xfrm>
            <a:off x="490686" y="1470258"/>
            <a:ext cx="11516586" cy="56592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Les cardinalités :</a:t>
            </a:r>
            <a:endParaRPr lang="fr-FR" dirty="0"/>
          </a:p>
        </p:txBody>
      </p:sp>
      <p:pic>
        <p:nvPicPr>
          <p:cNvPr id="34" name="Рисунок 33">
            <a:extLst>
              <a:ext uri="{FF2B5EF4-FFF2-40B4-BE49-F238E27FC236}">
                <a16:creationId xmlns:a16="http://schemas.microsoft.com/office/drawing/2014/main" id="{44A598A2-DC90-51A9-25EC-5DBA4F6E6A0D}"/>
              </a:ext>
            </a:extLst>
          </p:cNvPr>
          <p:cNvPicPr>
            <a:picLocks noChangeAspect="1"/>
          </p:cNvPicPr>
          <p:nvPr/>
        </p:nvPicPr>
        <p:blipFill>
          <a:blip r:embed="rId3"/>
          <a:stretch>
            <a:fillRect/>
          </a:stretch>
        </p:blipFill>
        <p:spPr>
          <a:xfrm>
            <a:off x="4168955" y="3829933"/>
            <a:ext cx="1714739" cy="2629267"/>
          </a:xfrm>
          <a:prstGeom prst="rect">
            <a:avLst/>
          </a:prstGeom>
          <a:ln>
            <a:noFill/>
          </a:ln>
          <a:effectLst>
            <a:outerShdw blurRad="190500" algn="tl" rotWithShape="0">
              <a:srgbClr val="000000">
                <a:alpha val="70000"/>
              </a:srgbClr>
            </a:outerShdw>
          </a:effectLst>
        </p:spPr>
      </p:pic>
      <p:pic>
        <p:nvPicPr>
          <p:cNvPr id="36" name="Рисунок 35">
            <a:extLst>
              <a:ext uri="{FF2B5EF4-FFF2-40B4-BE49-F238E27FC236}">
                <a16:creationId xmlns:a16="http://schemas.microsoft.com/office/drawing/2014/main" id="{20009D38-C3C4-DC2F-4F34-5419468247C9}"/>
              </a:ext>
            </a:extLst>
          </p:cNvPr>
          <p:cNvPicPr>
            <a:picLocks noChangeAspect="1"/>
          </p:cNvPicPr>
          <p:nvPr/>
        </p:nvPicPr>
        <p:blipFill>
          <a:blip r:embed="rId4"/>
          <a:stretch>
            <a:fillRect/>
          </a:stretch>
        </p:blipFill>
        <p:spPr>
          <a:xfrm>
            <a:off x="490686" y="5290066"/>
            <a:ext cx="3286584" cy="1162212"/>
          </a:xfrm>
          <a:prstGeom prst="rect">
            <a:avLst/>
          </a:prstGeom>
          <a:ln>
            <a:noFill/>
          </a:ln>
          <a:effectLst>
            <a:outerShdw blurRad="190500" algn="tl" rotWithShape="0">
              <a:srgbClr val="000000">
                <a:alpha val="70000"/>
              </a:srgbClr>
            </a:outerShdw>
          </a:effectLst>
        </p:spPr>
      </p:pic>
      <p:pic>
        <p:nvPicPr>
          <p:cNvPr id="38" name="Рисунок 37">
            <a:extLst>
              <a:ext uri="{FF2B5EF4-FFF2-40B4-BE49-F238E27FC236}">
                <a16:creationId xmlns:a16="http://schemas.microsoft.com/office/drawing/2014/main" id="{53749408-A77F-73ED-1161-C524B75CE55D}"/>
              </a:ext>
            </a:extLst>
          </p:cNvPr>
          <p:cNvPicPr>
            <a:picLocks noChangeAspect="1"/>
          </p:cNvPicPr>
          <p:nvPr/>
        </p:nvPicPr>
        <p:blipFill>
          <a:blip r:embed="rId5"/>
          <a:stretch>
            <a:fillRect/>
          </a:stretch>
        </p:blipFill>
        <p:spPr>
          <a:xfrm>
            <a:off x="6308308" y="3829933"/>
            <a:ext cx="3372321" cy="1152686"/>
          </a:xfrm>
          <a:prstGeom prst="rect">
            <a:avLst/>
          </a:prstGeom>
          <a:ln>
            <a:noFill/>
          </a:ln>
          <a:effectLst>
            <a:outerShdw blurRad="190500" algn="tl" rotWithShape="0">
              <a:srgbClr val="000000">
                <a:alpha val="70000"/>
              </a:srgbClr>
            </a:outerShdw>
          </a:effectLst>
        </p:spPr>
      </p:pic>
      <p:pic>
        <p:nvPicPr>
          <p:cNvPr id="40" name="Рисунок 39">
            <a:extLst>
              <a:ext uri="{FF2B5EF4-FFF2-40B4-BE49-F238E27FC236}">
                <a16:creationId xmlns:a16="http://schemas.microsoft.com/office/drawing/2014/main" id="{AF847148-4B32-E2B7-2702-E2290A04531F}"/>
              </a:ext>
            </a:extLst>
          </p:cNvPr>
          <p:cNvPicPr>
            <a:picLocks noChangeAspect="1"/>
          </p:cNvPicPr>
          <p:nvPr/>
        </p:nvPicPr>
        <p:blipFill>
          <a:blip r:embed="rId6"/>
          <a:stretch>
            <a:fillRect/>
          </a:stretch>
        </p:blipFill>
        <p:spPr>
          <a:xfrm>
            <a:off x="6308308" y="5280539"/>
            <a:ext cx="2924583" cy="1171739"/>
          </a:xfrm>
          <a:prstGeom prst="rect">
            <a:avLst/>
          </a:prstGeom>
          <a:ln>
            <a:noFill/>
          </a:ln>
          <a:effectLst>
            <a:outerShdw blurRad="190500" algn="tl" rotWithShape="0">
              <a:srgbClr val="000000">
                <a:alpha val="70000"/>
              </a:srgbClr>
            </a:outerShdw>
          </a:effectLst>
        </p:spPr>
      </p:pic>
      <p:pic>
        <p:nvPicPr>
          <p:cNvPr id="42" name="Рисунок 41">
            <a:extLst>
              <a:ext uri="{FF2B5EF4-FFF2-40B4-BE49-F238E27FC236}">
                <a16:creationId xmlns:a16="http://schemas.microsoft.com/office/drawing/2014/main" id="{446BC559-68D2-64BB-4980-6B404C03461F}"/>
              </a:ext>
            </a:extLst>
          </p:cNvPr>
          <p:cNvPicPr>
            <a:picLocks noChangeAspect="1"/>
          </p:cNvPicPr>
          <p:nvPr/>
        </p:nvPicPr>
        <p:blipFill>
          <a:blip r:embed="rId7"/>
          <a:stretch>
            <a:fillRect/>
          </a:stretch>
        </p:blipFill>
        <p:spPr>
          <a:xfrm>
            <a:off x="10015154" y="3829933"/>
            <a:ext cx="1686160" cy="26102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943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sp>
        <p:nvSpPr>
          <p:cNvPr id="5" name="Объект 6">
            <a:extLst>
              <a:ext uri="{FF2B5EF4-FFF2-40B4-BE49-F238E27FC236}">
                <a16:creationId xmlns:a16="http://schemas.microsoft.com/office/drawing/2014/main" id="{8548E6D0-411F-3517-FDA2-CFA9D1E08838}"/>
              </a:ext>
            </a:extLst>
          </p:cNvPr>
          <p:cNvSpPr>
            <a:spLocks noGrp="1"/>
          </p:cNvSpPr>
          <p:nvPr>
            <p:ph idx="1"/>
          </p:nvPr>
        </p:nvSpPr>
        <p:spPr>
          <a:xfrm>
            <a:off x="490686" y="1552756"/>
            <a:ext cx="5731510" cy="320902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WAMP et phpMyAdmin:</a:t>
            </a:r>
          </a:p>
          <a:p>
            <a:r>
              <a:rPr lang="fr-FR" b="1" dirty="0"/>
              <a:t>WAMP</a:t>
            </a:r>
            <a:r>
              <a:rPr lang="fr-FR" dirty="0"/>
              <a:t> signifie "</a:t>
            </a:r>
            <a:r>
              <a:rPr lang="fr-FR" b="1" dirty="0"/>
              <a:t>Windows, Apache, MySQL et PHP</a:t>
            </a:r>
            <a:r>
              <a:rPr lang="fr-FR" dirty="0"/>
              <a:t>". C'est un ensemble de logiciels open-source populaire utilisé pour le développement web sur les systèmes d'exploitation Windows.</a:t>
            </a:r>
          </a:p>
          <a:p>
            <a:r>
              <a:rPr lang="fr-FR" b="1" dirty="0"/>
              <a:t>phpMyAdmin</a:t>
            </a:r>
            <a:r>
              <a:rPr lang="fr-FR" dirty="0"/>
              <a:t> est une application Web gratuite et open source conçue pour gérer les bases de données </a:t>
            </a:r>
            <a:r>
              <a:rPr lang="fr-FR" b="1" dirty="0"/>
              <a:t>MySQL</a:t>
            </a:r>
            <a:r>
              <a:rPr lang="fr-FR" dirty="0"/>
              <a:t> via une interface Web.</a:t>
            </a:r>
          </a:p>
        </p:txBody>
      </p:sp>
      <p:pic>
        <p:nvPicPr>
          <p:cNvPr id="6" name="Рисунок 5" descr="Изображение выглядит как диаграмма&#10;&#10;Автоматически созданное описание">
            <a:extLst>
              <a:ext uri="{FF2B5EF4-FFF2-40B4-BE49-F238E27FC236}">
                <a16:creationId xmlns:a16="http://schemas.microsoft.com/office/drawing/2014/main" id="{C5EA090F-7253-77A9-2C91-A87CFB70FDC6}"/>
              </a:ext>
            </a:extLst>
          </p:cNvPr>
          <p:cNvPicPr>
            <a:picLocks noChangeAspect="1"/>
          </p:cNvPicPr>
          <p:nvPr/>
        </p:nvPicPr>
        <p:blipFill>
          <a:blip r:embed="rId2"/>
          <a:stretch>
            <a:fillRect/>
          </a:stretch>
        </p:blipFill>
        <p:spPr>
          <a:xfrm>
            <a:off x="490686" y="4953821"/>
            <a:ext cx="5731510" cy="1601470"/>
          </a:xfrm>
          <a:prstGeom prst="rect">
            <a:avLst/>
          </a:prstGeom>
          <a:ln>
            <a:noFill/>
          </a:ln>
          <a:effectLst>
            <a:outerShdw blurRad="190500" algn="tl" rotWithShape="0">
              <a:srgbClr val="000000">
                <a:alpha val="70000"/>
              </a:srgbClr>
            </a:outerShdw>
          </a:effectLst>
        </p:spPr>
      </p:pic>
      <p:pic>
        <p:nvPicPr>
          <p:cNvPr id="7" name="Рисунок 6">
            <a:extLst>
              <a:ext uri="{FF2B5EF4-FFF2-40B4-BE49-F238E27FC236}">
                <a16:creationId xmlns:a16="http://schemas.microsoft.com/office/drawing/2014/main" id="{46540ABF-0330-42DD-1CF5-8851C1292043}"/>
              </a:ext>
            </a:extLst>
          </p:cNvPr>
          <p:cNvPicPr>
            <a:picLocks noChangeAspect="1"/>
          </p:cNvPicPr>
          <p:nvPr/>
        </p:nvPicPr>
        <p:blipFill>
          <a:blip r:embed="rId3"/>
          <a:stretch>
            <a:fillRect/>
          </a:stretch>
        </p:blipFill>
        <p:spPr>
          <a:xfrm>
            <a:off x="6323588" y="1351413"/>
            <a:ext cx="4209266" cy="2254607"/>
          </a:xfrm>
          <a:prstGeom prst="rect">
            <a:avLst/>
          </a:prstGeom>
        </p:spPr>
      </p:pic>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FC90E50D-608B-52BC-ECCE-FE71FC085BAE}"/>
              </a:ext>
            </a:extLst>
          </p:cNvPr>
          <p:cNvPicPr>
            <a:picLocks noChangeAspect="1"/>
          </p:cNvPicPr>
          <p:nvPr/>
        </p:nvPicPr>
        <p:blipFill>
          <a:blip r:embed="rId4"/>
          <a:stretch>
            <a:fillRect/>
          </a:stretch>
        </p:blipFill>
        <p:spPr>
          <a:xfrm>
            <a:off x="6506563" y="3630450"/>
            <a:ext cx="4371975" cy="2991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70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FB939E30-D00B-436E-4040-BA2C6C2BC236}"/>
              </a:ext>
            </a:extLst>
          </p:cNvPr>
          <p:cNvSpPr>
            <a:spLocks noGrp="1"/>
          </p:cNvSpPr>
          <p:nvPr>
            <p:ph idx="1"/>
          </p:nvPr>
        </p:nvSpPr>
        <p:spPr>
          <a:xfrm>
            <a:off x="490686" y="1552754"/>
            <a:ext cx="4685163" cy="4647619"/>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Modèle MVC:</a:t>
            </a:r>
          </a:p>
          <a:p>
            <a:pPr marL="0" indent="0">
              <a:buNone/>
            </a:pPr>
            <a:r>
              <a:rPr lang="fr-FR" dirty="0"/>
              <a:t>Symfony 6 prend également en charge l'approche architecturale </a:t>
            </a:r>
            <a:r>
              <a:rPr lang="fr-FR" b="1" dirty="0"/>
              <a:t>Modèle-Vue-Contrôleur</a:t>
            </a:r>
            <a:r>
              <a:rPr lang="fr-FR" dirty="0"/>
              <a:t> (</a:t>
            </a:r>
            <a:r>
              <a:rPr lang="fr-FR" b="1" dirty="0"/>
              <a:t>MVC</a:t>
            </a:r>
            <a:r>
              <a:rPr lang="fr-FR" dirty="0"/>
              <a:t>) et repose sur les principes de la programmation orientée objet (</a:t>
            </a:r>
            <a:r>
              <a:rPr lang="fr-FR" b="1" dirty="0"/>
              <a:t>POO</a:t>
            </a:r>
            <a:r>
              <a:rPr lang="fr-FR" dirty="0"/>
              <a:t>).</a:t>
            </a:r>
            <a:endParaRPr lang="ru-RU" dirty="0"/>
          </a:p>
          <a:p>
            <a:r>
              <a:rPr lang="fr-FR" dirty="0"/>
              <a:t>Le </a:t>
            </a:r>
            <a:r>
              <a:rPr lang="fr-FR" b="1" dirty="0"/>
              <a:t>Modèle</a:t>
            </a:r>
            <a:r>
              <a:rPr lang="fr-FR" dirty="0"/>
              <a:t> gère les données et la logique de l'application</a:t>
            </a:r>
          </a:p>
          <a:p>
            <a:r>
              <a:rPr lang="fr-FR" dirty="0"/>
              <a:t>La </a:t>
            </a:r>
            <a:r>
              <a:rPr lang="fr-FR" b="1" dirty="0"/>
              <a:t>Vue</a:t>
            </a:r>
            <a:r>
              <a:rPr lang="fr-FR" dirty="0"/>
              <a:t> gère l'affichage des données à l'utilisateur</a:t>
            </a:r>
          </a:p>
          <a:p>
            <a:r>
              <a:rPr lang="fr-FR" dirty="0"/>
              <a:t>Le </a:t>
            </a:r>
            <a:r>
              <a:rPr lang="fr-FR" b="1" dirty="0"/>
              <a:t>Contrôleur</a:t>
            </a:r>
            <a:r>
              <a:rPr lang="fr-FR" dirty="0"/>
              <a:t> gère le flux de données entre le modèle et la vue ainsi que le traitement des entrées utilisateur</a:t>
            </a:r>
          </a:p>
        </p:txBody>
      </p:sp>
      <p:pic>
        <p:nvPicPr>
          <p:cNvPr id="8" name="Рисунок 7">
            <a:extLst>
              <a:ext uri="{FF2B5EF4-FFF2-40B4-BE49-F238E27FC236}">
                <a16:creationId xmlns:a16="http://schemas.microsoft.com/office/drawing/2014/main" id="{AD52B84E-5EE8-1629-A2F3-2231935F86F1}"/>
              </a:ext>
            </a:extLst>
          </p:cNvPr>
          <p:cNvPicPr>
            <a:picLocks noChangeAspect="1"/>
          </p:cNvPicPr>
          <p:nvPr/>
        </p:nvPicPr>
        <p:blipFill>
          <a:blip r:embed="rId2"/>
          <a:stretch>
            <a:fillRect/>
          </a:stretch>
        </p:blipFill>
        <p:spPr>
          <a:xfrm>
            <a:off x="5577304" y="1552754"/>
            <a:ext cx="5980952" cy="46476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538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FB939E30-D00B-436E-4040-BA2C6C2BC236}"/>
              </a:ext>
            </a:extLst>
          </p:cNvPr>
          <p:cNvSpPr>
            <a:spLocks noGrp="1"/>
          </p:cNvSpPr>
          <p:nvPr>
            <p:ph idx="1"/>
          </p:nvPr>
        </p:nvSpPr>
        <p:spPr>
          <a:xfrm>
            <a:off x="490686" y="1552754"/>
            <a:ext cx="4685163" cy="2242869"/>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L’ORM Doctrine :</a:t>
            </a:r>
          </a:p>
          <a:p>
            <a:r>
              <a:rPr lang="fr-FR" dirty="0"/>
              <a:t>L’</a:t>
            </a:r>
            <a:r>
              <a:rPr lang="fr-FR" b="1" dirty="0"/>
              <a:t>ORM</a:t>
            </a:r>
            <a:r>
              <a:rPr lang="fr-FR" dirty="0"/>
              <a:t> est une classe qui permet de manipuler les tables d’une base de données comme des objets (</a:t>
            </a:r>
            <a:r>
              <a:rPr lang="fr-FR" b="1" dirty="0"/>
              <a:t>Entities</a:t>
            </a:r>
            <a:r>
              <a:rPr lang="fr-FR" dirty="0"/>
              <a:t>) et leurs relations. Doctrine ajoute également des fonctionnalités à la </a:t>
            </a:r>
            <a:r>
              <a:rPr lang="fr-FR" b="1" dirty="0"/>
              <a:t>PDO</a:t>
            </a:r>
            <a:r>
              <a:rPr lang="fr-FR" dirty="0"/>
              <a:t>. (PHP Data Objects).</a:t>
            </a:r>
          </a:p>
        </p:txBody>
      </p:sp>
      <p:pic>
        <p:nvPicPr>
          <p:cNvPr id="12" name="Рисунок 11">
            <a:extLst>
              <a:ext uri="{FF2B5EF4-FFF2-40B4-BE49-F238E27FC236}">
                <a16:creationId xmlns:a16="http://schemas.microsoft.com/office/drawing/2014/main" id="{6E81B7F4-E0BB-F88F-CBC8-636CC01207A9}"/>
              </a:ext>
            </a:extLst>
          </p:cNvPr>
          <p:cNvPicPr>
            <a:picLocks noChangeAspect="1"/>
          </p:cNvPicPr>
          <p:nvPr/>
        </p:nvPicPr>
        <p:blipFill>
          <a:blip r:embed="rId2"/>
          <a:stretch>
            <a:fillRect/>
          </a:stretch>
        </p:blipFill>
        <p:spPr>
          <a:xfrm>
            <a:off x="1046745" y="3966271"/>
            <a:ext cx="3573044" cy="2677949"/>
          </a:xfrm>
          <a:prstGeom prst="rect">
            <a:avLst/>
          </a:prstGeom>
          <a:ln>
            <a:noFill/>
          </a:ln>
          <a:effectLst>
            <a:outerShdw blurRad="190500" algn="tl" rotWithShape="0">
              <a:srgbClr val="000000">
                <a:alpha val="70000"/>
              </a:srgbClr>
            </a:outerShdw>
          </a:effectLst>
        </p:spPr>
      </p:pic>
      <p:sp>
        <p:nvSpPr>
          <p:cNvPr id="13" name="Объект 6">
            <a:extLst>
              <a:ext uri="{FF2B5EF4-FFF2-40B4-BE49-F238E27FC236}">
                <a16:creationId xmlns:a16="http://schemas.microsoft.com/office/drawing/2014/main" id="{5E204470-A519-E509-ECAA-882D069E813B}"/>
              </a:ext>
            </a:extLst>
          </p:cNvPr>
          <p:cNvSpPr txBox="1">
            <a:spLocks/>
          </p:cNvSpPr>
          <p:nvPr/>
        </p:nvSpPr>
        <p:spPr>
          <a:xfrm>
            <a:off x="5318905" y="1552754"/>
            <a:ext cx="6434905" cy="2677949"/>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.env et creation de bdd:</a:t>
            </a:r>
          </a:p>
          <a:p>
            <a:r>
              <a:rPr lang="fr-FR" dirty="0"/>
              <a:t>je modifie </a:t>
            </a:r>
            <a:r>
              <a:rPr lang="fr-FR" b="1" dirty="0"/>
              <a:t>.env </a:t>
            </a:r>
            <a:r>
              <a:rPr lang="fr-FR" dirty="0"/>
              <a:t>en y ajoutant le nom de ma base de données ( </a:t>
            </a:r>
            <a:r>
              <a:rPr lang="fr-FR" b="1" i="1" dirty="0"/>
              <a:t>floreil-sf6</a:t>
            </a:r>
            <a:r>
              <a:rPr lang="fr-FR" dirty="0"/>
              <a:t> ) et en vérifiant le port du serveur </a:t>
            </a:r>
            <a:r>
              <a:rPr lang="fr-FR" b="1" dirty="0"/>
              <a:t>MySQL</a:t>
            </a:r>
            <a:r>
              <a:rPr lang="fr-FR" dirty="0"/>
              <a:t> qui est le </a:t>
            </a:r>
            <a:r>
              <a:rPr lang="fr-FR" b="1" i="1" dirty="0"/>
              <a:t>3306</a:t>
            </a:r>
            <a:r>
              <a:rPr lang="fr-FR" dirty="0"/>
              <a:t> ainsi que le nom d’utilisateur de la machine et le mot de passe.</a:t>
            </a:r>
          </a:p>
          <a:p>
            <a:r>
              <a:rPr lang="fr-FR" dirty="0"/>
              <a:t>On peut </a:t>
            </a:r>
            <a:r>
              <a:rPr lang="fr-FR" b="1" dirty="0"/>
              <a:t>créer la bdd </a:t>
            </a:r>
            <a:r>
              <a:rPr lang="fr-FR" dirty="0"/>
              <a:t>avec la commande de Symofony: </a:t>
            </a:r>
          </a:p>
          <a:p>
            <a:pPr marL="0" indent="0">
              <a:buNone/>
            </a:pPr>
            <a:r>
              <a:rPr lang="fr-FR" dirty="0"/>
              <a:t>	</a:t>
            </a:r>
            <a:r>
              <a:rPr lang="fr-FR" b="1" i="1" dirty="0"/>
              <a:t>symfony console doctrine:database:create</a:t>
            </a:r>
            <a:endParaRPr lang="fr-FR" dirty="0"/>
          </a:p>
        </p:txBody>
      </p:sp>
      <p:pic>
        <p:nvPicPr>
          <p:cNvPr id="15" name="Рисунок 14">
            <a:extLst>
              <a:ext uri="{FF2B5EF4-FFF2-40B4-BE49-F238E27FC236}">
                <a16:creationId xmlns:a16="http://schemas.microsoft.com/office/drawing/2014/main" id="{C4408B99-CA44-2DDE-7AE6-57E8C3E459D5}"/>
              </a:ext>
            </a:extLst>
          </p:cNvPr>
          <p:cNvPicPr>
            <a:picLocks noChangeAspect="1"/>
          </p:cNvPicPr>
          <p:nvPr/>
        </p:nvPicPr>
        <p:blipFill>
          <a:blip r:embed="rId3"/>
          <a:stretch>
            <a:fillRect/>
          </a:stretch>
        </p:blipFill>
        <p:spPr>
          <a:xfrm>
            <a:off x="5175849" y="4744364"/>
            <a:ext cx="6120914" cy="1121761"/>
          </a:xfrm>
          <a:prstGeom prst="rect">
            <a:avLst/>
          </a:prstGeom>
        </p:spPr>
      </p:pic>
    </p:spTree>
    <p:extLst>
      <p:ext uri="{BB962C8B-B14F-4D97-AF65-F5344CB8AC3E}">
        <p14:creationId xmlns:p14="http://schemas.microsoft.com/office/powerpoint/2010/main" val="208359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2" y="2218725"/>
            <a:ext cx="4626320" cy="175805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fontScale="92500" lnSpcReduction="20000"/>
          </a:bodyPr>
          <a:lstStyle/>
          <a:p>
            <a:pPr marL="0" indent="0">
              <a:buNone/>
            </a:pPr>
            <a:r>
              <a:rPr lang="fr-FR" sz="2400" b="1" dirty="0"/>
              <a:t>Le logo et la typographie :</a:t>
            </a:r>
          </a:p>
          <a:p>
            <a:r>
              <a:rPr lang="fr-FR" dirty="0"/>
              <a:t>Création du Logo avec le logiciel </a:t>
            </a:r>
            <a:r>
              <a:rPr lang="fr-FR" b="1" dirty="0"/>
              <a:t>InkScape</a:t>
            </a:r>
            <a:r>
              <a:rPr lang="fr-FR" dirty="0"/>
              <a:t>.</a:t>
            </a:r>
          </a:p>
          <a:p>
            <a:r>
              <a:rPr lang="fr-FR" dirty="0"/>
              <a:t>J’ai choisi la police </a:t>
            </a:r>
            <a:r>
              <a:rPr lang="fr-FR" b="1" dirty="0"/>
              <a:t>Roboto</a:t>
            </a:r>
            <a:r>
              <a:rPr lang="fr-FR" dirty="0"/>
              <a:t> pour son effet rustique que je recherchais pour mon projet.</a:t>
            </a:r>
          </a:p>
          <a:p>
            <a:pPr marL="0" indent="0">
              <a:buNone/>
            </a:pPr>
            <a:endParaRPr lang="fr-FR" dirty="0"/>
          </a:p>
          <a:p>
            <a:pPr marL="0" indent="0">
              <a:buNone/>
            </a:pP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b="1" dirty="0"/>
              <a:t>Competence n°1 : Maquetter une application</a:t>
            </a:r>
            <a:endParaRPr lang="ru-RU" sz="2800" b="1" dirty="0"/>
          </a:p>
        </p:txBody>
      </p:sp>
      <p:pic>
        <p:nvPicPr>
          <p:cNvPr id="14" name="Рисунок 13" descr="Изображение выглядит как Шрифт, Графика, графический дизайн, снимок экрана&#10;&#10;Автоматически созданное описание">
            <a:extLst>
              <a:ext uri="{FF2B5EF4-FFF2-40B4-BE49-F238E27FC236}">
                <a16:creationId xmlns:a16="http://schemas.microsoft.com/office/drawing/2014/main" id="{EB155B78-0E0B-5300-ABAB-620921F6DAB7}"/>
              </a:ext>
            </a:extLst>
          </p:cNvPr>
          <p:cNvPicPr>
            <a:picLocks noChangeAspect="1"/>
          </p:cNvPicPr>
          <p:nvPr/>
        </p:nvPicPr>
        <p:blipFill>
          <a:blip r:embed="rId2"/>
          <a:stretch>
            <a:fillRect/>
          </a:stretch>
        </p:blipFill>
        <p:spPr>
          <a:xfrm>
            <a:off x="633742" y="4524556"/>
            <a:ext cx="4505954" cy="1409897"/>
          </a:xfrm>
          <a:prstGeom prst="rect">
            <a:avLst/>
          </a:prstGeom>
        </p:spPr>
      </p:pic>
      <p:pic>
        <p:nvPicPr>
          <p:cNvPr id="15" name="Рисунок 14">
            <a:extLst>
              <a:ext uri="{FF2B5EF4-FFF2-40B4-BE49-F238E27FC236}">
                <a16:creationId xmlns:a16="http://schemas.microsoft.com/office/drawing/2014/main" id="{51031CA5-61B6-4596-8C2C-EFCBADF6ACB7}"/>
              </a:ext>
            </a:extLst>
          </p:cNvPr>
          <p:cNvPicPr>
            <a:picLocks noChangeAspect="1"/>
          </p:cNvPicPr>
          <p:nvPr/>
        </p:nvPicPr>
        <p:blipFill>
          <a:blip r:embed="rId3"/>
          <a:stretch>
            <a:fillRect/>
          </a:stretch>
        </p:blipFill>
        <p:spPr>
          <a:xfrm>
            <a:off x="6931939" y="1670946"/>
            <a:ext cx="4056331" cy="5187053"/>
          </a:xfrm>
          <a:prstGeom prst="rect">
            <a:avLst/>
          </a:prstGeom>
        </p:spPr>
      </p:pic>
    </p:spTree>
    <p:extLst>
      <p:ext uri="{BB962C8B-B14F-4D97-AF65-F5344CB8AC3E}">
        <p14:creationId xmlns:p14="http://schemas.microsoft.com/office/powerpoint/2010/main" val="4190832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70D830EA-DED0-FB70-F04A-83B22343FE9B}"/>
              </a:ext>
            </a:extLst>
          </p:cNvPr>
          <p:cNvSpPr>
            <a:spLocks noGrp="1"/>
          </p:cNvSpPr>
          <p:nvPr>
            <p:ph idx="1"/>
          </p:nvPr>
        </p:nvSpPr>
        <p:spPr>
          <a:xfrm>
            <a:off x="490686" y="1552752"/>
            <a:ext cx="4685163" cy="5218984"/>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Entités:</a:t>
            </a:r>
          </a:p>
          <a:p>
            <a:r>
              <a:rPr lang="fr-FR" b="1" dirty="0"/>
              <a:t>Entity</a:t>
            </a:r>
            <a:r>
              <a:rPr lang="fr-FR" dirty="0"/>
              <a:t> est une classe </a:t>
            </a:r>
            <a:r>
              <a:rPr lang="fr-FR" b="1" dirty="0"/>
              <a:t>PHP</a:t>
            </a:r>
            <a:r>
              <a:rPr lang="fr-FR" dirty="0"/>
              <a:t> utilisée pour représenter une table de base de données et fournir un accès aux données stockées dans cette table. Il s'agit d'une abstraction des données stockées dans la base de données et peut être utilisé avec </a:t>
            </a:r>
            <a:r>
              <a:rPr lang="fr-FR" b="1" dirty="0"/>
              <a:t>l'ORM Doctrine </a:t>
            </a:r>
            <a:r>
              <a:rPr lang="fr-FR" dirty="0"/>
              <a:t>pour effectuer des opérations de lecture et d'écriture dans la base de données. </a:t>
            </a:r>
            <a:endParaRPr lang="ru-RU" dirty="0"/>
          </a:p>
          <a:p>
            <a:r>
              <a:rPr lang="fr-FR" dirty="0"/>
              <a:t>Pour créer  l’Entity on peut effectuer une commande :</a:t>
            </a:r>
          </a:p>
          <a:p>
            <a:pPr marL="0" indent="0">
              <a:buNone/>
            </a:pPr>
            <a:r>
              <a:rPr lang="fr-FR" b="1" i="1" dirty="0"/>
              <a:t>symfony console make:entity </a:t>
            </a:r>
            <a:r>
              <a:rPr lang="en-US" b="1" i="1" dirty="0"/>
              <a:t>&lt;Nom&gt;</a:t>
            </a:r>
          </a:p>
          <a:p>
            <a:r>
              <a:rPr lang="fr-FR" dirty="0"/>
              <a:t>Ou on peut définir tous les attributs de l’Entity</a:t>
            </a:r>
          </a:p>
          <a:p>
            <a:endParaRPr lang="fr-FR" dirty="0"/>
          </a:p>
          <a:p>
            <a:endParaRPr lang="fr-FR" dirty="0"/>
          </a:p>
          <a:p>
            <a:pPr marL="0" indent="0">
              <a:buNone/>
            </a:pPr>
            <a:endParaRPr lang="en-US" b="1" i="1" dirty="0"/>
          </a:p>
        </p:txBody>
      </p:sp>
      <p:pic>
        <p:nvPicPr>
          <p:cNvPr id="13" name="Рисунок 12">
            <a:extLst>
              <a:ext uri="{FF2B5EF4-FFF2-40B4-BE49-F238E27FC236}">
                <a16:creationId xmlns:a16="http://schemas.microsoft.com/office/drawing/2014/main" id="{F8C365BB-5E4F-39DF-1A28-10FDF5BCA1AD}"/>
              </a:ext>
            </a:extLst>
          </p:cNvPr>
          <p:cNvPicPr>
            <a:picLocks noChangeAspect="1"/>
          </p:cNvPicPr>
          <p:nvPr/>
        </p:nvPicPr>
        <p:blipFill>
          <a:blip r:embed="rId2"/>
          <a:stretch>
            <a:fillRect/>
          </a:stretch>
        </p:blipFill>
        <p:spPr>
          <a:xfrm>
            <a:off x="5318905" y="1552753"/>
            <a:ext cx="6582969" cy="283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242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70D830EA-DED0-FB70-F04A-83B22343FE9B}"/>
              </a:ext>
            </a:extLst>
          </p:cNvPr>
          <p:cNvSpPr>
            <a:spLocks noGrp="1"/>
          </p:cNvSpPr>
          <p:nvPr>
            <p:ph idx="1"/>
          </p:nvPr>
        </p:nvSpPr>
        <p:spPr>
          <a:xfrm>
            <a:off x="490686" y="1552753"/>
            <a:ext cx="11067569" cy="56592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lgn="ctr">
              <a:buNone/>
            </a:pPr>
            <a:r>
              <a:rPr lang="fr-FR" sz="2400" b="1" dirty="0"/>
              <a:t>Entity et Repository « User » :</a:t>
            </a:r>
          </a:p>
        </p:txBody>
      </p:sp>
      <p:pic>
        <p:nvPicPr>
          <p:cNvPr id="4" name="Рисунок 3">
            <a:extLst>
              <a:ext uri="{FF2B5EF4-FFF2-40B4-BE49-F238E27FC236}">
                <a16:creationId xmlns:a16="http://schemas.microsoft.com/office/drawing/2014/main" id="{E4A7E92F-8106-62FE-BC71-64062E382F46}"/>
              </a:ext>
            </a:extLst>
          </p:cNvPr>
          <p:cNvPicPr>
            <a:picLocks noChangeAspect="1"/>
          </p:cNvPicPr>
          <p:nvPr/>
        </p:nvPicPr>
        <p:blipFill>
          <a:blip r:embed="rId2"/>
          <a:stretch>
            <a:fillRect/>
          </a:stretch>
        </p:blipFill>
        <p:spPr>
          <a:xfrm>
            <a:off x="3541559" y="2318182"/>
            <a:ext cx="3578782" cy="3349373"/>
          </a:xfrm>
          <a:prstGeom prst="rect">
            <a:avLst/>
          </a:prstGeom>
          <a:ln>
            <a:noFill/>
          </a:ln>
          <a:effectLst>
            <a:outerShdw blurRad="190500" algn="tl" rotWithShape="0">
              <a:srgbClr val="000000">
                <a:alpha val="70000"/>
              </a:srgbClr>
            </a:outerShdw>
          </a:effectLst>
        </p:spPr>
      </p:pic>
      <p:pic>
        <p:nvPicPr>
          <p:cNvPr id="6" name="Рисунок 5">
            <a:extLst>
              <a:ext uri="{FF2B5EF4-FFF2-40B4-BE49-F238E27FC236}">
                <a16:creationId xmlns:a16="http://schemas.microsoft.com/office/drawing/2014/main" id="{46ECB8ED-C9FA-1411-DF0C-88AAA2B365C4}"/>
              </a:ext>
            </a:extLst>
          </p:cNvPr>
          <p:cNvPicPr>
            <a:picLocks noChangeAspect="1"/>
          </p:cNvPicPr>
          <p:nvPr/>
        </p:nvPicPr>
        <p:blipFill>
          <a:blip r:embed="rId3"/>
          <a:stretch>
            <a:fillRect/>
          </a:stretch>
        </p:blipFill>
        <p:spPr>
          <a:xfrm>
            <a:off x="7337837" y="2318182"/>
            <a:ext cx="4220418" cy="3349373"/>
          </a:xfrm>
          <a:prstGeom prst="rect">
            <a:avLst/>
          </a:prstGeom>
          <a:ln>
            <a:noFill/>
          </a:ln>
          <a:effectLst>
            <a:outerShdw blurRad="190500" algn="tl" rotWithShape="0">
              <a:srgbClr val="000000">
                <a:alpha val="70000"/>
              </a:srgbClr>
            </a:outerShdw>
          </a:effectLst>
        </p:spPr>
      </p:pic>
      <p:sp>
        <p:nvSpPr>
          <p:cNvPr id="8" name="Объект 6">
            <a:extLst>
              <a:ext uri="{FF2B5EF4-FFF2-40B4-BE49-F238E27FC236}">
                <a16:creationId xmlns:a16="http://schemas.microsoft.com/office/drawing/2014/main" id="{F768A646-9627-98D4-8C6C-42D001B3D83F}"/>
              </a:ext>
            </a:extLst>
          </p:cNvPr>
          <p:cNvSpPr txBox="1">
            <a:spLocks/>
          </p:cNvSpPr>
          <p:nvPr/>
        </p:nvSpPr>
        <p:spPr>
          <a:xfrm>
            <a:off x="490686" y="2318182"/>
            <a:ext cx="2833377" cy="4237109"/>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Repository :</a:t>
            </a:r>
          </a:p>
          <a:p>
            <a:r>
              <a:rPr lang="fr-FR" b="1" dirty="0"/>
              <a:t>Repository</a:t>
            </a:r>
            <a:r>
              <a:rPr lang="fr-FR" dirty="0"/>
              <a:t> est une classe qui fournit l'accès aux objets d'un certain type d'entités dans la base de données, ainsi que la mise en œuvre de diverses méthodes pour exécuter des requêtes sur la base de données. Il est responsable de l'extraction et de la sauvegarde de données d'entités dans la base de données, ainsi que de l'exécution de requêtes de recherche. </a:t>
            </a:r>
          </a:p>
          <a:p>
            <a:pPr marL="0" indent="0">
              <a:buFont typeface="Wingdings 3" charset="2"/>
              <a:buNone/>
            </a:pPr>
            <a:endParaRPr lang="en-US" b="1" i="1" dirty="0"/>
          </a:p>
        </p:txBody>
      </p:sp>
    </p:spTree>
    <p:extLst>
      <p:ext uri="{BB962C8B-B14F-4D97-AF65-F5344CB8AC3E}">
        <p14:creationId xmlns:p14="http://schemas.microsoft.com/office/powerpoint/2010/main" val="84110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8" name="Объект 6">
            <a:extLst>
              <a:ext uri="{FF2B5EF4-FFF2-40B4-BE49-F238E27FC236}">
                <a16:creationId xmlns:a16="http://schemas.microsoft.com/office/drawing/2014/main" id="{F768A646-9627-98D4-8C6C-42D001B3D83F}"/>
              </a:ext>
            </a:extLst>
          </p:cNvPr>
          <p:cNvSpPr txBox="1">
            <a:spLocks/>
          </p:cNvSpPr>
          <p:nvPr/>
        </p:nvSpPr>
        <p:spPr>
          <a:xfrm>
            <a:off x="490685" y="1552757"/>
            <a:ext cx="4466528" cy="339880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Migrations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Migration</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est le processus de mise à jour de la structure de la base de données, qui permet d'ajouter, de modifier ou de supprimer des tables, des colonnes, des contraintes, etc. </a:t>
            </a:r>
            <a:endParaRPr kumimoji="0" lang="ru-RU"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On peut créer et effectuer Migrations par les commandes</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1500" b="1" i="1" dirty="0">
                <a:solidFill>
                  <a:prstClr val="black">
                    <a:lumMod val="75000"/>
                    <a:lumOff val="25000"/>
                  </a:prstClr>
                </a:solidFill>
                <a:latin typeface="Century Gothic" panose="020B0502020202020204"/>
              </a:rPr>
              <a:t>symfony console make:migration</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1500" b="1" i="1" dirty="0">
                <a:solidFill>
                  <a:prstClr val="black">
                    <a:lumMod val="75000"/>
                    <a:lumOff val="25000"/>
                  </a:prstClr>
                </a:solidFill>
                <a:latin typeface="Century Gothic" panose="020B0502020202020204"/>
              </a:rPr>
              <a:t>s</a:t>
            </a:r>
            <a:r>
              <a:rPr kumimoji="0" lang="fr-FR" sz="15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ymfony console doctrine:migrations:migrate</a:t>
            </a:r>
            <a:endParaRPr kumimoji="0" lang="en-US" sz="15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13" name="Рисунок 12">
            <a:extLst>
              <a:ext uri="{FF2B5EF4-FFF2-40B4-BE49-F238E27FC236}">
                <a16:creationId xmlns:a16="http://schemas.microsoft.com/office/drawing/2014/main" id="{B3A854DE-1DD3-F1F1-4749-7C3113B272BD}"/>
              </a:ext>
            </a:extLst>
          </p:cNvPr>
          <p:cNvPicPr>
            <a:picLocks noChangeAspect="1"/>
          </p:cNvPicPr>
          <p:nvPr/>
        </p:nvPicPr>
        <p:blipFill>
          <a:blip r:embed="rId2"/>
          <a:stretch>
            <a:fillRect/>
          </a:stretch>
        </p:blipFill>
        <p:spPr>
          <a:xfrm>
            <a:off x="490685" y="5166224"/>
            <a:ext cx="2000529" cy="704948"/>
          </a:xfrm>
          <a:prstGeom prst="rect">
            <a:avLst/>
          </a:prstGeom>
          <a:ln>
            <a:noFill/>
          </a:ln>
          <a:effectLst>
            <a:outerShdw blurRad="190500" algn="tl" rotWithShape="0">
              <a:srgbClr val="000000">
                <a:alpha val="70000"/>
              </a:srgbClr>
            </a:outerShdw>
          </a:effectLst>
        </p:spPr>
      </p:pic>
      <p:pic>
        <p:nvPicPr>
          <p:cNvPr id="15" name="Рисунок 14">
            <a:extLst>
              <a:ext uri="{FF2B5EF4-FFF2-40B4-BE49-F238E27FC236}">
                <a16:creationId xmlns:a16="http://schemas.microsoft.com/office/drawing/2014/main" id="{3E7E4212-8B28-8A20-1D03-040A3A3F52F0}"/>
              </a:ext>
            </a:extLst>
          </p:cNvPr>
          <p:cNvPicPr>
            <a:picLocks noChangeAspect="1"/>
          </p:cNvPicPr>
          <p:nvPr/>
        </p:nvPicPr>
        <p:blipFill>
          <a:blip r:embed="rId3"/>
          <a:stretch>
            <a:fillRect/>
          </a:stretch>
        </p:blipFill>
        <p:spPr>
          <a:xfrm>
            <a:off x="5338855" y="1552755"/>
            <a:ext cx="5003721" cy="2709777"/>
          </a:xfrm>
          <a:prstGeom prst="rect">
            <a:avLst/>
          </a:prstGeom>
          <a:ln>
            <a:noFill/>
          </a:ln>
          <a:effectLst>
            <a:outerShdw blurRad="190500" algn="tl" rotWithShape="0">
              <a:srgbClr val="000000">
                <a:alpha val="70000"/>
              </a:srgbClr>
            </a:outerShdw>
          </a:effectLst>
        </p:spPr>
      </p:pic>
      <p:pic>
        <p:nvPicPr>
          <p:cNvPr id="17" name="Рисунок 16">
            <a:extLst>
              <a:ext uri="{FF2B5EF4-FFF2-40B4-BE49-F238E27FC236}">
                <a16:creationId xmlns:a16="http://schemas.microsoft.com/office/drawing/2014/main" id="{D8FE5C25-C849-F327-9EEC-0DA726DD9F3B}"/>
              </a:ext>
            </a:extLst>
          </p:cNvPr>
          <p:cNvPicPr>
            <a:picLocks noChangeAspect="1"/>
          </p:cNvPicPr>
          <p:nvPr/>
        </p:nvPicPr>
        <p:blipFill>
          <a:blip r:embed="rId4"/>
          <a:stretch>
            <a:fillRect/>
          </a:stretch>
        </p:blipFill>
        <p:spPr>
          <a:xfrm>
            <a:off x="5338855" y="4516978"/>
            <a:ext cx="5763341" cy="2038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6430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80462"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est une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bibliothèque</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Symfony qui fournit une interface d'administration prête à l'emploi pour gérer les données des Entités dans une application web.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EasyAdmin, il est possible de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créer</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rapidement et facilement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pages d'administration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pour n'importe quelle Entité de l'application, sans avoir besoin d'écrire de code supplémentaire.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L'interface d'administration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dispose de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nombreuses options et fonctionnalités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qui permettent de la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personnaliser</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selon les besoins de l'application.</a:t>
            </a:r>
            <a:endParaRPr kumimoji="0" lang="en-US" sz="15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9" name="Объект 6">
            <a:extLst>
              <a:ext uri="{FF2B5EF4-FFF2-40B4-BE49-F238E27FC236}">
                <a16:creationId xmlns:a16="http://schemas.microsoft.com/office/drawing/2014/main" id="{22E69EDD-8B14-770D-8CEA-282FE839A9D2}"/>
              </a:ext>
            </a:extLst>
          </p:cNvPr>
          <p:cNvSpPr txBox="1">
            <a:spLocks/>
          </p:cNvSpPr>
          <p:nvPr/>
        </p:nvSpPr>
        <p:spPr>
          <a:xfrm>
            <a:off x="6377798" y="1713130"/>
            <a:ext cx="518046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endPar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b="1" i="1" noProof="0" dirty="0">
                <a:solidFill>
                  <a:prstClr val="black">
                    <a:lumMod val="75000"/>
                    <a:lumOff val="25000"/>
                  </a:prstClr>
                </a:solidFill>
                <a:latin typeface="Century Gothic" panose="020B0502020202020204"/>
              </a:rPr>
              <a:t>symfony console make:admin:dashboard</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endParaRPr kumimoji="0" lang="fr-FR" sz="18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CRUD Controllers</a:t>
            </a:r>
          </a:p>
          <a:p>
            <a:pPr marL="0" indent="0">
              <a:buClr>
                <a:srgbClr val="A53010"/>
              </a:buClr>
              <a:buNone/>
            </a:pPr>
            <a:r>
              <a:rPr lang="fr-FR" b="1" i="1" noProof="0" dirty="0">
                <a:solidFill>
                  <a:prstClr val="black">
                    <a:lumMod val="75000"/>
                    <a:lumOff val="25000"/>
                  </a:prstClr>
                </a:solidFill>
                <a:latin typeface="Century Gothic" panose="020B0502020202020204"/>
              </a:rPr>
              <a:t>symfony console make:admin:crud</a:t>
            </a:r>
            <a:endParaRPr kumimoji="0" lang="en-US" sz="15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5053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dans EasyAdmin est un contrôleur qui est responsable de l'affichage des informations sur la page d'accueil du panneau d'administration.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Cette page contient généralement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informations générales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l'application, telles que des statistiques globales, les derniers changements de données, des notifications, etc.</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peut être configuré pour afficher différents blocs d'informations, qui peuvent être personnalisés en fonction des besoins spécifiques de l'application.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peut utiliser des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Repositories</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définis dans l'application pour extraire et afficher des données sur la page du tableau de bord.</a:t>
            </a:r>
            <a:endParaRPr kumimoji="0" lang="en-US"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5" name="Рисунок 4">
            <a:extLst>
              <a:ext uri="{FF2B5EF4-FFF2-40B4-BE49-F238E27FC236}">
                <a16:creationId xmlns:a16="http://schemas.microsoft.com/office/drawing/2014/main" id="{9F74D05C-9379-0A46-A213-F6FCAC461209}"/>
              </a:ext>
            </a:extLst>
          </p:cNvPr>
          <p:cNvPicPr>
            <a:picLocks noChangeAspect="1"/>
          </p:cNvPicPr>
          <p:nvPr/>
        </p:nvPicPr>
        <p:blipFill>
          <a:blip r:embed="rId2"/>
          <a:stretch>
            <a:fillRect/>
          </a:stretch>
        </p:blipFill>
        <p:spPr>
          <a:xfrm>
            <a:off x="6095998" y="1729596"/>
            <a:ext cx="5398499" cy="48256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9929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dans EasyAdmin est un contrôleur qui est responsable de l'affichage des informations sur la page d'accueil du panneau d'administration.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Cette page contient généralement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informations générales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l'application, telles que des statistiques globales, les derniers changements de données, des notifications, etc.</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peut être configuré pour afficher différents blocs d'informations, qui peuvent être personnalisés en fonction des besoins spécifiques de l'application.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peut utiliser des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Repositories</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définis dans l'application pour extraire et afficher des données sur la page du tableau de bord.</a:t>
            </a:r>
            <a:endParaRPr kumimoji="0" lang="en-US"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6" name="Рисунок 5">
            <a:extLst>
              <a:ext uri="{FF2B5EF4-FFF2-40B4-BE49-F238E27FC236}">
                <a16:creationId xmlns:a16="http://schemas.microsoft.com/office/drawing/2014/main" id="{35566143-4FE0-1070-3953-93A33E261FCE}"/>
              </a:ext>
            </a:extLst>
          </p:cNvPr>
          <p:cNvPicPr>
            <a:picLocks noChangeAspect="1"/>
          </p:cNvPicPr>
          <p:nvPr/>
        </p:nvPicPr>
        <p:blipFill>
          <a:blip r:embed="rId2"/>
          <a:stretch>
            <a:fillRect/>
          </a:stretch>
        </p:blipFill>
        <p:spPr>
          <a:xfrm>
            <a:off x="6095997" y="1729597"/>
            <a:ext cx="4894055" cy="48271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6785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dans EasyAdmin est un contrôleur qui est responsable de l'affichage des informations sur la page d'accueil du panneau d'administration.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Cette page contient généralement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informations générales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l'application, telles que des statistiques globales, les derniers changements de données, des notifications, etc.</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peut être configuré pour afficher différents blocs d'informations, qui peuvent être personnalisés en fonction des besoins spécifiques de l'application.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peut utiliser des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Repositories</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définis dans l'application pour extraire et afficher des données sur la page du tableau de bord.</a:t>
            </a:r>
            <a:endParaRPr kumimoji="0" lang="en-US"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8" name="Рисунок 7">
            <a:extLst>
              <a:ext uri="{FF2B5EF4-FFF2-40B4-BE49-F238E27FC236}">
                <a16:creationId xmlns:a16="http://schemas.microsoft.com/office/drawing/2014/main" id="{56E89F73-3F8C-4623-381D-1AEE3EDB5E8E}"/>
              </a:ext>
            </a:extLst>
          </p:cNvPr>
          <p:cNvPicPr>
            <a:picLocks noChangeAspect="1"/>
          </p:cNvPicPr>
          <p:nvPr/>
        </p:nvPicPr>
        <p:blipFill>
          <a:blip r:embed="rId2"/>
          <a:stretch>
            <a:fillRect/>
          </a:stretch>
        </p:blipFill>
        <p:spPr>
          <a:xfrm>
            <a:off x="5942340" y="1729597"/>
            <a:ext cx="5615915" cy="2618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5378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CRUD Controllers</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sont des contrôleurs qui sont automatiquement créés à partir des </a:t>
            </a:r>
            <a:r>
              <a:rPr lang="fr-FR" b="1" dirty="0">
                <a:solidFill>
                  <a:prstClr val="black">
                    <a:lumMod val="75000"/>
                    <a:lumOff val="25000"/>
                  </a:prstClr>
                </a:solidFill>
                <a:latin typeface="Century Gothic" panose="020B0502020202020204"/>
              </a:rPr>
              <a:t>E</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ntités</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 l'application pour fournir des fonctionnalités de création, de lecture, de mise à jour et de suppression (CRUD) d'enregistrements dans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génèrent des formulaires pour créer et éditer des enregistrements, ainsi qu'une table pour afficher et rechercher des enregistrements dans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Ils peuvent être configurés pour afficher différents champs, filtres et actions en fonction des exigences de l'application spécifique.</a:t>
            </a:r>
          </a:p>
        </p:txBody>
      </p:sp>
      <p:pic>
        <p:nvPicPr>
          <p:cNvPr id="6" name="Рисунок 5">
            <a:extLst>
              <a:ext uri="{FF2B5EF4-FFF2-40B4-BE49-F238E27FC236}">
                <a16:creationId xmlns:a16="http://schemas.microsoft.com/office/drawing/2014/main" id="{3E07CFE0-858D-FB86-4447-3C4AE908F5A2}"/>
              </a:ext>
            </a:extLst>
          </p:cNvPr>
          <p:cNvPicPr>
            <a:picLocks noChangeAspect="1"/>
          </p:cNvPicPr>
          <p:nvPr/>
        </p:nvPicPr>
        <p:blipFill>
          <a:blip r:embed="rId2"/>
          <a:stretch>
            <a:fillRect/>
          </a:stretch>
        </p:blipFill>
        <p:spPr>
          <a:xfrm>
            <a:off x="6095997" y="1729597"/>
            <a:ext cx="5409857" cy="4825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7185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CRUD Controllers</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sont des contrôleurs qui sont automatiquement créés à partir des </a:t>
            </a:r>
            <a:r>
              <a:rPr lang="fr-FR" b="1" dirty="0">
                <a:solidFill>
                  <a:prstClr val="black">
                    <a:lumMod val="75000"/>
                    <a:lumOff val="25000"/>
                  </a:prstClr>
                </a:solidFill>
                <a:latin typeface="Century Gothic" panose="020B0502020202020204"/>
              </a:rPr>
              <a:t>E</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ntités</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 l'application pour fournir des fonctionnalités de création, de lecture, de mise à jour et de suppression (CRUD) d'enregistrements dans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génèrent des formulaires pour créer et éditer des enregistrements, ainsi qu'une table pour afficher et rechercher des enregistrements dans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Ils peuvent être configurés pour afficher différents champs, filtres et actions en fonction des exigences de l'application spécifique.</a:t>
            </a:r>
          </a:p>
        </p:txBody>
      </p:sp>
      <p:pic>
        <p:nvPicPr>
          <p:cNvPr id="5" name="Рисунок 4">
            <a:extLst>
              <a:ext uri="{FF2B5EF4-FFF2-40B4-BE49-F238E27FC236}">
                <a16:creationId xmlns:a16="http://schemas.microsoft.com/office/drawing/2014/main" id="{32B29165-CED6-6043-AB81-71A35EC77E7A}"/>
              </a:ext>
            </a:extLst>
          </p:cNvPr>
          <p:cNvPicPr>
            <a:picLocks noChangeAspect="1"/>
          </p:cNvPicPr>
          <p:nvPr/>
        </p:nvPicPr>
        <p:blipFill>
          <a:blip r:embed="rId2"/>
          <a:stretch>
            <a:fillRect/>
          </a:stretch>
        </p:blipFill>
        <p:spPr>
          <a:xfrm>
            <a:off x="6095998" y="1729597"/>
            <a:ext cx="5383279" cy="2011335"/>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2B79F01B-4DFA-0658-F34A-4C7A6AAA55BD}"/>
              </a:ext>
            </a:extLst>
          </p:cNvPr>
          <p:cNvPicPr>
            <a:picLocks noChangeAspect="1"/>
          </p:cNvPicPr>
          <p:nvPr/>
        </p:nvPicPr>
        <p:blipFill>
          <a:blip r:embed="rId3"/>
          <a:stretch>
            <a:fillRect/>
          </a:stretch>
        </p:blipFill>
        <p:spPr>
          <a:xfrm>
            <a:off x="6095998" y="3820150"/>
            <a:ext cx="5383279" cy="27351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9143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5400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Les types de failles :</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24024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attaques XSS (cross-site scripting)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des attaques qui permettent à un attaquant d'exécuter un script malveillant sur l'ordinateur de l'utilisateur en exploitant les vulnérabilités du site web.</a:t>
            </a:r>
            <a:endPar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4" name="Объект 6">
            <a:extLst>
              <a:ext uri="{FF2B5EF4-FFF2-40B4-BE49-F238E27FC236}">
                <a16:creationId xmlns:a16="http://schemas.microsoft.com/office/drawing/2014/main" id="{1C2F8F22-320D-09B4-0322-1C74281A34D1}"/>
              </a:ext>
            </a:extLst>
          </p:cNvPr>
          <p:cNvSpPr txBox="1">
            <a:spLocks/>
          </p:cNvSpPr>
          <p:nvPr/>
        </p:nvSpPr>
        <p:spPr>
          <a:xfrm>
            <a:off x="6095998" y="1729597"/>
            <a:ext cx="5111451" cy="24024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injections SQL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des attaques qui permettent à un attaquant d'accéder à la base de données utilisée par un site web en entrant des requêtes SQL malveillantes via des formulaires de saisie de données.</a:t>
            </a:r>
          </a:p>
        </p:txBody>
      </p:sp>
      <p:sp>
        <p:nvSpPr>
          <p:cNvPr id="6" name="Объект 6">
            <a:extLst>
              <a:ext uri="{FF2B5EF4-FFF2-40B4-BE49-F238E27FC236}">
                <a16:creationId xmlns:a16="http://schemas.microsoft.com/office/drawing/2014/main" id="{818A7CE0-8185-8E9D-CC86-59824F586CD7}"/>
              </a:ext>
            </a:extLst>
          </p:cNvPr>
          <p:cNvSpPr txBox="1">
            <a:spLocks/>
          </p:cNvSpPr>
          <p:nvPr/>
        </p:nvSpPr>
        <p:spPr>
          <a:xfrm>
            <a:off x="633742" y="4555644"/>
            <a:ext cx="10573708" cy="164775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CSRF (Cross-Site Request Forgery)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attaque sur les applications web qui est utilisée pour effectuer des actions non désirées au nom d'un utilisateur authentifié. Dans cette attaque, un attaquant crée une fausse requête qui ressemble à une requête légitime de l'utilisateur authentifié et l'envoie sur le site.</a:t>
            </a:r>
          </a:p>
        </p:txBody>
      </p:sp>
    </p:spTree>
    <p:extLst>
      <p:ext uri="{BB962C8B-B14F-4D97-AF65-F5344CB8AC3E}">
        <p14:creationId xmlns:p14="http://schemas.microsoft.com/office/powerpoint/2010/main" val="12115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4" y="1670948"/>
            <a:ext cx="4626320" cy="239405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planche de tendance :</a:t>
            </a:r>
          </a:p>
          <a:p>
            <a:r>
              <a:rPr lang="fr-FR" dirty="0"/>
              <a:t>Création d’une planche de tendance (</a:t>
            </a:r>
            <a:r>
              <a:rPr lang="fr-FR" b="1" dirty="0"/>
              <a:t>Moodboard</a:t>
            </a:r>
            <a:r>
              <a:rPr lang="fr-FR" dirty="0"/>
              <a:t>), avec le logiciel </a:t>
            </a:r>
            <a:r>
              <a:rPr lang="fr-FR" b="1" dirty="0"/>
              <a:t>InkSkape</a:t>
            </a:r>
            <a:r>
              <a:rPr lang="fr-FR" dirty="0"/>
              <a:t>, où l’on retrouve le logo, les couleurs, le slogan et quelques illustrations qui seront intégrées au projet.</a:t>
            </a:r>
          </a:p>
          <a:p>
            <a:pPr marL="0" indent="0">
              <a:buNone/>
            </a:pPr>
            <a:endParaRPr lang="fr-FR" dirty="0"/>
          </a:p>
          <a:p>
            <a:pPr marL="0" indent="0">
              <a:buNone/>
            </a:pPr>
            <a:endParaRPr lang="ru-RU" dirty="0"/>
          </a:p>
        </p:txBody>
      </p:sp>
      <p:pic>
        <p:nvPicPr>
          <p:cNvPr id="8" name="Рисунок 7" descr="Изображение выглядит как растение, цветочный горшок, коллаж, домашнее растение&#10;&#10;Автоматически созданное описание">
            <a:extLst>
              <a:ext uri="{FF2B5EF4-FFF2-40B4-BE49-F238E27FC236}">
                <a16:creationId xmlns:a16="http://schemas.microsoft.com/office/drawing/2014/main" id="{48244783-E0F5-FE55-7864-8A91B65332D1}"/>
              </a:ext>
            </a:extLst>
          </p:cNvPr>
          <p:cNvPicPr>
            <a:picLocks noChangeAspect="1"/>
          </p:cNvPicPr>
          <p:nvPr/>
        </p:nvPicPr>
        <p:blipFill>
          <a:blip r:embed="rId2"/>
          <a:stretch>
            <a:fillRect/>
          </a:stretch>
        </p:blipFill>
        <p:spPr>
          <a:xfrm>
            <a:off x="5505252" y="1670947"/>
            <a:ext cx="6053003" cy="4283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2" name="Рисунок 11" descr="Изображение выглядит как черный, темнота&#10;&#10;Автоматически созданное описание">
            <a:extLst>
              <a:ext uri="{FF2B5EF4-FFF2-40B4-BE49-F238E27FC236}">
                <a16:creationId xmlns:a16="http://schemas.microsoft.com/office/drawing/2014/main" id="{DA5E0CB3-C597-5835-541B-46053815B3A8}"/>
              </a:ext>
            </a:extLst>
          </p:cNvPr>
          <p:cNvPicPr>
            <a:picLocks noChangeAspect="1"/>
          </p:cNvPicPr>
          <p:nvPr/>
        </p:nvPicPr>
        <p:blipFill>
          <a:blip r:embed="rId3"/>
          <a:stretch>
            <a:fillRect/>
          </a:stretch>
        </p:blipFill>
        <p:spPr>
          <a:xfrm>
            <a:off x="1740907" y="4065006"/>
            <a:ext cx="2411994" cy="2411994"/>
          </a:xfrm>
          <a:prstGeom prst="rect">
            <a:avLst/>
          </a:prstGeom>
        </p:spPr>
      </p:pic>
    </p:spTree>
    <p:extLst>
      <p:ext uri="{BB962C8B-B14F-4D97-AF65-F5344CB8AC3E}">
        <p14:creationId xmlns:p14="http://schemas.microsoft.com/office/powerpoint/2010/main" val="3074699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attaques XSS (cross-site scripting)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Réflective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c'est un type d'attaque XSS (cross-site scripting), dans lequel un attaquant injecte un script malveillant dans les paramètres de l'URL ou les formulaires sur la page Web. Lorsque la page est chargée, ce script est exécuté sur l'ordinateur de l'utilisateur, permettant à l'attaquant d'accéder à des données confidentielles et de contrôler la session de l'utilisateur.</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Stored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(ou Cross-Site Scripting stocké) est un type d'attaque XSS dans laquelle un attaquant injecte un script malveillant directement sur le site web. Ce script est stocké dans la base de données et sera exécuté à chaque requête vers la page contenant ce script, permettant à l'attaquant d'accéder aux données confidentielles et de contrôler la session de l'utilisateur.</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lvl="0">
              <a:buClr>
                <a:srgbClr val="A53010"/>
              </a:buClr>
              <a:defRPr/>
            </a:pPr>
            <a:r>
              <a:rPr lang="fr-FR" b="1" dirty="0">
                <a:solidFill>
                  <a:prstClr val="black">
                    <a:lumMod val="75000"/>
                    <a:lumOff val="25000"/>
                  </a:prstClr>
                </a:solidFill>
              </a:rPr>
              <a:t>XSS MITM</a:t>
            </a:r>
            <a:r>
              <a:rPr lang="ru-RU" b="1" dirty="0">
                <a:solidFill>
                  <a:prstClr val="black">
                    <a:lumMod val="75000"/>
                    <a:lumOff val="25000"/>
                  </a:prstClr>
                </a:solidFill>
              </a:rPr>
              <a:t> </a:t>
            </a:r>
            <a:r>
              <a:rPr lang="ru-RU" dirty="0">
                <a:solidFill>
                  <a:prstClr val="black">
                    <a:lumMod val="75000"/>
                    <a:lumOff val="25000"/>
                  </a:prstClr>
                </a:solidFill>
              </a:rPr>
              <a:t>(</a:t>
            </a:r>
            <a:r>
              <a:rPr lang="fr-FR" dirty="0">
                <a:solidFill>
                  <a:prstClr val="black">
                    <a:lumMod val="75000"/>
                    <a:lumOff val="25000"/>
                  </a:prstClr>
                </a:solidFill>
              </a:rPr>
              <a:t>ou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‘Man-in-the-Middle’</a:t>
            </a:r>
            <a:r>
              <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C'est une attaque XSS qui se produit lorsque les données échangées entre le client et le serveur sont interceptées et modifiées par un attaquant malveillant, qui insère du code JavaScript malveillant dans la page HTML. Lorsque l'utilisateur consulte la page modifiée, le code malveillant s'exécute dans le navigateur de l'utilisateur, ce qui peut conduire à la divulgation de données confidentielles ou à la prise de contrôle de la session utilisateur. </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les attaques XSS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La </a:t>
            </a: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détection</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 la présence d'une faille XSS peut se faire par exemple en entrant un script Javascript dans un champ de formulaire ou dans une URL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26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&lt;script&gt;alert(‘bonjour’)&lt;/script&gt;</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Si une boîte de dialogue apparaît, on peut 	en 	conclure que l'application Web est 	sensible aux 	attaques de type XSS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Retraiter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systématiquement le code HTML produit par l'application avant l'envoi au navigateur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Filtrer</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variables affichées ou enregistrées avec des caractères '&lt;' et '&gt;' (en CGI comme en PHP). On peut utiliser la fonction : </a:t>
            </a:r>
            <a:r>
              <a:rPr kumimoji="0" lang="fr-FR" sz="26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Htmlspecialchars()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qui filtre les '&lt;' et ‘&gt;’. On peut utiliser la fonction : </a:t>
            </a: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Htmlentities()</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qui est identique à Htmlspecialchars() sauf qu'elle filtre tous les caractères équivalents au codage HTML ou JavaScript.</a:t>
            </a:r>
          </a:p>
        </p:txBody>
      </p:sp>
    </p:spTree>
    <p:extLst>
      <p:ext uri="{BB962C8B-B14F-4D97-AF65-F5344CB8AC3E}">
        <p14:creationId xmlns:p14="http://schemas.microsoft.com/office/powerpoint/2010/main" val="107637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Injections SQL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Injection SQL Union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 type d’attaque par injection SQL in band qui utilise l’opérateur UNION SQL pour extraire aisément les informations requises de la base de données ciblée.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error-based est un type d’attaque par injection SQL in band. Cette technique permet aux pirates de pondérer les messages d’erreurs retournés par les serveurs pour obtenir des informations sur la structure du serveur ciblé.</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blind time-based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qui repose sur l’envoi d’une demande SQL à une base de données pour évaluer les résultats d’une demande.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blind boolean-based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d’injection inférentielle (conclusions à partir d'une assertion considérée comme vraie) très similaire à l’injection SQL blind time-based par laquelle les pirates envoient une commande SQL à la fois pour tenter d’énumérer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out-of-band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utilisée par les pirates pour générer des commandes DNS (Domain Name System) et/ou http, destinée à leur envoyer directement des données. </a:t>
            </a: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les injections SQL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requêtes préparées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requêtes préparées séparent les données et le code SQL, empêchant ainsi la possibilité d'introduire du code malveillant.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Filtrage de l'entrée utilisateur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toutes les données utilisateur doivent être soigneusement vérifiées pour détecter les injections SQL potentielles, telles que les guillemets simples ou les commentaires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l'ORM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(Object-Relational Mapping) : les frameworks ORM fournissent une interface pour travailler avec la base de données, masquant les détails SQL et prévenant ainsi les injections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Limitation des privilèges d'accès à la base de données</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 la limitation des privilèges d'accès à la base de données peut empêcher les attaques potentielles par injection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Mises à jour régulières des logiciels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mises à jour régulières des logiciels et des frameworks peuvent aider à corriger les vulnérabilités qui pourraient être utilisées pour des attaques par injection SQL.</a:t>
            </a:r>
          </a:p>
        </p:txBody>
      </p:sp>
    </p:spTree>
    <p:extLst>
      <p:ext uri="{BB962C8B-B14F-4D97-AF65-F5344CB8AC3E}">
        <p14:creationId xmlns:p14="http://schemas.microsoft.com/office/powerpoint/2010/main" val="3711521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CSRF (Cross-Site Request Forgery)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CSRF simple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envoie un lien vers un site malveillant ou un code malveillant par e-mail, qui envoie automatiquement des requêtes au site cible.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par falsification de formulaire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crée un formulaire sur son propre site qui envoie des requêtes au site cible, et envoie un lien vers ce formulaire à la victime. Lorsque la victime remplit le formulaire, les requêtes sont envoyées au site cible sans son consentement.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via XHR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utilise JavaScript pour envoyer des requêtes via l'objet XMLHttpRequest (XHR) au site cible, en utilisant les fichiers d'authentification cookie de la victime.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via publicité malveillante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place une publicité malveillante sur des sites visités par la victime, et cette publicité envoie des requêtes au site cible sans son consentement.</a:t>
            </a: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CSRF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jetons CSRF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génération de jetons CSRF uniques qui sont ajoutés aux formulaires et aux requêtes permet de vérifier que la demande a été envoyée à partir d'une source de confiance.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Vérification de l'en-tête Referer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vérification de l'en-tête Referer permet de s'assurer que la demande a été envoyée depuis votre site Web plutôt que d'un autre, ce qui peut indiquer une attaque CSRF.</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cookies SameSite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cookies SameSite permet de limiter l'envoi de cookies vers d'autres sites, réduisant ainsi la probabilité d'attaques CSRF.</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la méthode HTTP POST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la méthode POST pour envoyer des formulaires et des requêtes peut prévenir les attaques CSRF, car la méthode GET peut être compromise.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Limitation de la durée de vie de la session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limitation de la durée de vie de la session peut réduire la probabilité d'une attaque CSRF réussie.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Captcha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Captcha pour vérifier les utilisateurs peut aider à prévenir les attaques CSRF, car elles peuvent empêcher le remplissage automatique des formulaires.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Mise à jour régulière des logiciels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mise à jour régulière des logiciels et des frameworks peut aider à corriger les vulnérabilités qui peuvent être exploitées pour les attaques CSRF.</a:t>
            </a:r>
          </a:p>
        </p:txBody>
      </p:sp>
    </p:spTree>
    <p:extLst>
      <p:ext uri="{BB962C8B-B14F-4D97-AF65-F5344CB8AC3E}">
        <p14:creationId xmlns:p14="http://schemas.microsoft.com/office/powerpoint/2010/main" val="38785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Conclusion</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0" y="986828"/>
            <a:ext cx="5111451" cy="304170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Pendant l'apprentissage, j'ai essayé plusieurs méthodes pour développer mon projet, j'ai commencé avec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React</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mais j'ai décidé de me concentrer sur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plusieurs raisons.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 est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basé sur PHP</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qui est un langage de programmation orienté objet, dont les principes me sont familiers grâce à C#.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 est un framework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très puissant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une large gamme de fonctions intégrées.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est agréable et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facile à utiliser</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il est très visuel et compréhensible.</a:t>
            </a:r>
          </a:p>
        </p:txBody>
      </p:sp>
      <p:sp>
        <p:nvSpPr>
          <p:cNvPr id="5" name="Объект 6">
            <a:extLst>
              <a:ext uri="{FF2B5EF4-FFF2-40B4-BE49-F238E27FC236}">
                <a16:creationId xmlns:a16="http://schemas.microsoft.com/office/drawing/2014/main" id="{3BF9FB62-FF46-671B-778B-CF50D37ED7FA}"/>
              </a:ext>
            </a:extLst>
          </p:cNvPr>
          <p:cNvSpPr txBox="1">
            <a:spLocks/>
          </p:cNvSpPr>
          <p:nvPr/>
        </p:nvSpPr>
        <p:spPr>
          <a:xfrm>
            <a:off x="633740" y="4205375"/>
            <a:ext cx="10573709" cy="1173191"/>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Lors de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mon stage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j'ai travaillé avec mon collègue étudiant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Daniel Gimenez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un projet réel de location de photomatons en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Next.js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MongoDB</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 vous pouvez trouver la version de développement https://next-photo-booth.vercel.app ), et c'était une expérience complètement différente. </a:t>
            </a:r>
          </a:p>
        </p:txBody>
      </p:sp>
      <p:sp>
        <p:nvSpPr>
          <p:cNvPr id="6" name="Объект 6">
            <a:extLst>
              <a:ext uri="{FF2B5EF4-FFF2-40B4-BE49-F238E27FC236}">
                <a16:creationId xmlns:a16="http://schemas.microsoft.com/office/drawing/2014/main" id="{8F9B80A6-15CA-BCB4-B4C1-C296E8ECDDCA}"/>
              </a:ext>
            </a:extLst>
          </p:cNvPr>
          <p:cNvSpPr txBox="1">
            <a:spLocks/>
          </p:cNvSpPr>
          <p:nvPr/>
        </p:nvSpPr>
        <p:spPr>
          <a:xfrm>
            <a:off x="6095998" y="986826"/>
            <a:ext cx="5111451" cy="304170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Mes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objectifs principaux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lors de la rédaction de ce projet étaient les suivants :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apprendre à écrire du code clair et efficace </a:t>
            </a:r>
            <a:endPar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 familiariser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technologies actuelle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 de la programmation web ;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acquérir</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l'habitude de penser de manière structurée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bien construire mes projets futurs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apprendre à travailler de manière autonome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et à trouver des solutions aux problèmes qui surgissent au cours du développement.</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pense avoir atteint ces objectifs, bien qu'il reste encore beaucoup à apprendre. </a:t>
            </a:r>
          </a:p>
        </p:txBody>
      </p:sp>
      <p:sp>
        <p:nvSpPr>
          <p:cNvPr id="7" name="Объект 6">
            <a:extLst>
              <a:ext uri="{FF2B5EF4-FFF2-40B4-BE49-F238E27FC236}">
                <a16:creationId xmlns:a16="http://schemas.microsoft.com/office/drawing/2014/main" id="{EA42EDBB-38A2-D330-39F1-61F3B3D02AF3}"/>
              </a:ext>
            </a:extLst>
          </p:cNvPr>
          <p:cNvSpPr txBox="1">
            <a:spLocks/>
          </p:cNvSpPr>
          <p:nvPr/>
        </p:nvSpPr>
        <p:spPr>
          <a:xfrm>
            <a:off x="633739" y="5555406"/>
            <a:ext cx="10573709" cy="99988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Mes plans futurs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consistent à chercher du travail et à approfondir mes connaissances en PHP et en JavaScript, ainsi que dans leurs frameworks populaires. Je ne voudrais pas non plus oublier complètement C#.</a:t>
            </a:r>
          </a:p>
        </p:txBody>
      </p:sp>
    </p:spTree>
    <p:extLst>
      <p:ext uri="{BB962C8B-B14F-4D97-AF65-F5344CB8AC3E}">
        <p14:creationId xmlns:p14="http://schemas.microsoft.com/office/powerpoint/2010/main" val="2396617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Mes Remerciements</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0" y="2332143"/>
            <a:ext cx="10924513" cy="219371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voudrais exprimer ma gratitude à notre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Tuteur de Formation</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M.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Patrick Croquet</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et à toute l'équipe de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l'AFPA</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leur aide dans la réalisation de ce projet et leur soutien constant.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remercie également mes camarades étudiants </a:t>
            </a:r>
            <a:r>
              <a:rPr kumimoji="0" lang="fr-FR" sz="2400" u="none" strike="noStrike" kern="1200" cap="none" spc="0" normalizeH="0" baseline="0" noProof="0">
                <a:ln>
                  <a:noFill/>
                </a:ln>
                <a:solidFill>
                  <a:prstClr val="black">
                    <a:lumMod val="75000"/>
                    <a:lumOff val="25000"/>
                  </a:prstClr>
                </a:solidFill>
                <a:effectLst/>
                <a:uLnTx/>
                <a:uFillTx/>
                <a:latin typeface="Century Gothic" panose="020B0502020202020204"/>
                <a:ea typeface="+mn-ea"/>
                <a:cs typeface="+mn-cs"/>
              </a:rPr>
              <a:t>pour l’atmosphère </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amicale et leur aide à résoudre les tâches d'apprentissage assignées.</a:t>
            </a:r>
          </a:p>
        </p:txBody>
      </p:sp>
    </p:spTree>
    <p:extLst>
      <p:ext uri="{BB962C8B-B14F-4D97-AF65-F5344CB8AC3E}">
        <p14:creationId xmlns:p14="http://schemas.microsoft.com/office/powerpoint/2010/main" val="203467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70936" y="2355066"/>
            <a:ext cx="3396858" cy="331512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charte graphique :</a:t>
            </a:r>
          </a:p>
          <a:p>
            <a:r>
              <a:rPr lang="fr-FR" dirty="0"/>
              <a:t>Création d’une charte graphique avec le logiciel </a:t>
            </a:r>
            <a:r>
              <a:rPr lang="fr-FR" b="1" dirty="0"/>
              <a:t>InkScape</a:t>
            </a:r>
            <a:r>
              <a:rPr lang="fr-FR" dirty="0"/>
              <a:t>, ce qui consiste à détailler tous les points à respecter qui regroupe l'ensemble des codes définissant l'identité visuelle du projet</a:t>
            </a:r>
          </a:p>
          <a:p>
            <a:pPr marL="0" indent="0">
              <a:buNone/>
            </a:pP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6" name="Рисунок 5">
            <a:extLst>
              <a:ext uri="{FF2B5EF4-FFF2-40B4-BE49-F238E27FC236}">
                <a16:creationId xmlns:a16="http://schemas.microsoft.com/office/drawing/2014/main" id="{5FAD7EDB-DEF3-F416-41EC-484013156CDE}"/>
              </a:ext>
            </a:extLst>
          </p:cNvPr>
          <p:cNvPicPr>
            <a:picLocks noChangeAspect="1"/>
          </p:cNvPicPr>
          <p:nvPr/>
        </p:nvPicPr>
        <p:blipFill>
          <a:blip r:embed="rId2"/>
          <a:stretch>
            <a:fillRect/>
          </a:stretch>
        </p:blipFill>
        <p:spPr>
          <a:xfrm>
            <a:off x="4114542" y="2355066"/>
            <a:ext cx="2340087" cy="3315123"/>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E5944489-0A94-4EDA-3134-A44B0E5EA16E}"/>
              </a:ext>
            </a:extLst>
          </p:cNvPr>
          <p:cNvPicPr>
            <a:picLocks noChangeAspect="1"/>
          </p:cNvPicPr>
          <p:nvPr/>
        </p:nvPicPr>
        <p:blipFill>
          <a:blip r:embed="rId3"/>
          <a:stretch>
            <a:fillRect/>
          </a:stretch>
        </p:blipFill>
        <p:spPr>
          <a:xfrm>
            <a:off x="6660043" y="2355067"/>
            <a:ext cx="2343097" cy="3315123"/>
          </a:xfrm>
          <a:prstGeom prst="rect">
            <a:avLst/>
          </a:prstGeom>
          <a:ln>
            <a:noFill/>
          </a:ln>
          <a:effectLst>
            <a:outerShdw blurRad="190500" algn="tl" rotWithShape="0">
              <a:srgbClr val="000000">
                <a:alpha val="70000"/>
              </a:srgbClr>
            </a:outerShdw>
          </a:effectLst>
        </p:spPr>
      </p:pic>
      <p:pic>
        <p:nvPicPr>
          <p:cNvPr id="14" name="Рисунок 13">
            <a:extLst>
              <a:ext uri="{FF2B5EF4-FFF2-40B4-BE49-F238E27FC236}">
                <a16:creationId xmlns:a16="http://schemas.microsoft.com/office/drawing/2014/main" id="{620ED76E-62AC-EA60-F087-4F9330D99B94}"/>
              </a:ext>
            </a:extLst>
          </p:cNvPr>
          <p:cNvPicPr>
            <a:picLocks noChangeAspect="1"/>
          </p:cNvPicPr>
          <p:nvPr/>
        </p:nvPicPr>
        <p:blipFill>
          <a:blip r:embed="rId4"/>
          <a:stretch>
            <a:fillRect/>
          </a:stretch>
        </p:blipFill>
        <p:spPr>
          <a:xfrm>
            <a:off x="9208554" y="2355067"/>
            <a:ext cx="2349702" cy="33151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014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1" y="1968613"/>
            <a:ext cx="6212135" cy="146038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cibles :</a:t>
            </a:r>
          </a:p>
          <a:p>
            <a:r>
              <a:rPr lang="fr-FR" dirty="0"/>
              <a:t>Je vise un public de particulier, voici le profil type des prospects. J’ai créé ce Persona avec le logiciel </a:t>
            </a:r>
            <a:r>
              <a:rPr lang="fr-FR" b="1" dirty="0"/>
              <a:t>Xtensio</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2" name="Рисунок 11" descr="Изображение выглядит как Шрифт, Графика, рукописный текст, типография&#10;&#10;Автоматически созданное описание">
            <a:extLst>
              <a:ext uri="{FF2B5EF4-FFF2-40B4-BE49-F238E27FC236}">
                <a16:creationId xmlns:a16="http://schemas.microsoft.com/office/drawing/2014/main" id="{D87B7281-6993-8303-26F1-E9691A1AA4DA}"/>
              </a:ext>
            </a:extLst>
          </p:cNvPr>
          <p:cNvPicPr>
            <a:picLocks noChangeAspect="1"/>
          </p:cNvPicPr>
          <p:nvPr/>
        </p:nvPicPr>
        <p:blipFill>
          <a:blip r:embed="rId2"/>
          <a:stretch>
            <a:fillRect/>
          </a:stretch>
        </p:blipFill>
        <p:spPr>
          <a:xfrm>
            <a:off x="8559251" y="1151320"/>
            <a:ext cx="2999004" cy="2999004"/>
          </a:xfrm>
          <a:prstGeom prst="rect">
            <a:avLst/>
          </a:prstGeom>
        </p:spPr>
      </p:pic>
      <p:pic>
        <p:nvPicPr>
          <p:cNvPr id="15" name="Рисунок 14" descr="Изображение выглядит как текст, электроника, компьютер, снимок экрана&#10;&#10;Автоматически созданное описание">
            <a:extLst>
              <a:ext uri="{FF2B5EF4-FFF2-40B4-BE49-F238E27FC236}">
                <a16:creationId xmlns:a16="http://schemas.microsoft.com/office/drawing/2014/main" id="{0FCA4BC9-2A4D-BD7F-98D5-DECFAEB6107B}"/>
              </a:ext>
            </a:extLst>
          </p:cNvPr>
          <p:cNvPicPr>
            <a:picLocks noChangeAspect="1"/>
          </p:cNvPicPr>
          <p:nvPr/>
        </p:nvPicPr>
        <p:blipFill>
          <a:blip r:embed="rId3"/>
          <a:stretch>
            <a:fillRect/>
          </a:stretch>
        </p:blipFill>
        <p:spPr>
          <a:xfrm>
            <a:off x="8559250" y="3630697"/>
            <a:ext cx="2999005" cy="2814267"/>
          </a:xfrm>
          <a:prstGeom prst="rect">
            <a:avLst/>
          </a:prstGeom>
          <a:ln>
            <a:noFill/>
          </a:ln>
          <a:effectLst>
            <a:outerShdw blurRad="190500" algn="tl" rotWithShape="0">
              <a:srgbClr val="000000">
                <a:alpha val="70000"/>
              </a:srgbClr>
            </a:outerShdw>
          </a:effectLst>
        </p:spPr>
      </p:pic>
      <p:pic>
        <p:nvPicPr>
          <p:cNvPr id="17" name="Рисунок 16" descr="Изображение выглядит как текст, электроника, снимок экрана, веб-страница&#10;&#10;Автоматически созданное описание">
            <a:extLst>
              <a:ext uri="{FF2B5EF4-FFF2-40B4-BE49-F238E27FC236}">
                <a16:creationId xmlns:a16="http://schemas.microsoft.com/office/drawing/2014/main" id="{6A205163-5BB0-4F02-94F8-64F56F0130C8}"/>
              </a:ext>
            </a:extLst>
          </p:cNvPr>
          <p:cNvPicPr>
            <a:picLocks noChangeAspect="1"/>
          </p:cNvPicPr>
          <p:nvPr/>
        </p:nvPicPr>
        <p:blipFill>
          <a:blip r:embed="rId4"/>
          <a:stretch>
            <a:fillRect/>
          </a:stretch>
        </p:blipFill>
        <p:spPr>
          <a:xfrm>
            <a:off x="4596496" y="3725542"/>
            <a:ext cx="2999004" cy="2718298"/>
          </a:xfrm>
          <a:prstGeom prst="rect">
            <a:avLst/>
          </a:prstGeom>
          <a:ln>
            <a:noFill/>
          </a:ln>
          <a:effectLst>
            <a:outerShdw blurRad="190500" algn="tl" rotWithShape="0">
              <a:srgbClr val="000000">
                <a:alpha val="70000"/>
              </a:srgbClr>
            </a:outerShdw>
          </a:effectLst>
        </p:spPr>
      </p:pic>
      <p:pic>
        <p:nvPicPr>
          <p:cNvPr id="19" name="Рисунок 18" descr="Изображение выглядит как текст, электроника, компьютер, Человеческое лицо&#10;&#10;Автоматически созданное описание">
            <a:extLst>
              <a:ext uri="{FF2B5EF4-FFF2-40B4-BE49-F238E27FC236}">
                <a16:creationId xmlns:a16="http://schemas.microsoft.com/office/drawing/2014/main" id="{9118B0ED-57E8-8D41-DC3B-0B10849E4760}"/>
              </a:ext>
            </a:extLst>
          </p:cNvPr>
          <p:cNvPicPr>
            <a:picLocks noChangeAspect="1"/>
          </p:cNvPicPr>
          <p:nvPr/>
        </p:nvPicPr>
        <p:blipFill>
          <a:blip r:embed="rId5"/>
          <a:stretch>
            <a:fillRect/>
          </a:stretch>
        </p:blipFill>
        <p:spPr>
          <a:xfrm>
            <a:off x="633741" y="3726666"/>
            <a:ext cx="2999004" cy="2766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687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1" y="1968613"/>
            <a:ext cx="3412047" cy="146038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maquette :</a:t>
            </a:r>
          </a:p>
          <a:p>
            <a:r>
              <a:rPr lang="fr-FR" dirty="0"/>
              <a:t>Création de la Maquette de la page d’accueil avec le logiciel </a:t>
            </a:r>
            <a:r>
              <a:rPr lang="fr-FR" b="1" dirty="0"/>
              <a:t>Figma</a:t>
            </a:r>
            <a:r>
              <a:rPr lang="fr-FR" dirty="0"/>
              <a:t>.</a:t>
            </a: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4" name="Рисунок 3">
            <a:extLst>
              <a:ext uri="{FF2B5EF4-FFF2-40B4-BE49-F238E27FC236}">
                <a16:creationId xmlns:a16="http://schemas.microsoft.com/office/drawing/2014/main" id="{02505D54-1505-1DC8-4FC0-4682447F9E05}"/>
              </a:ext>
            </a:extLst>
          </p:cNvPr>
          <p:cNvPicPr>
            <a:picLocks noChangeAspect="1"/>
          </p:cNvPicPr>
          <p:nvPr/>
        </p:nvPicPr>
        <p:blipFill>
          <a:blip r:embed="rId2"/>
          <a:stretch>
            <a:fillRect/>
          </a:stretch>
        </p:blipFill>
        <p:spPr>
          <a:xfrm>
            <a:off x="5623021" y="1670947"/>
            <a:ext cx="5210615" cy="5004778"/>
          </a:xfrm>
          <a:prstGeom prst="rect">
            <a:avLst/>
          </a:prstGeom>
          <a:ln>
            <a:noFill/>
          </a:ln>
          <a:effectLst>
            <a:outerShdw blurRad="190500" algn="tl" rotWithShape="0">
              <a:srgbClr val="000000">
                <a:alpha val="70000"/>
              </a:srgbClr>
            </a:outerShdw>
          </a:effectLst>
        </p:spPr>
      </p:pic>
      <p:pic>
        <p:nvPicPr>
          <p:cNvPr id="8" name="Рисунок 7" descr="Изображение выглядит как Графика, графический дизайн, снимок экрана, Красочность&#10;&#10;Автоматически созданное описание">
            <a:extLst>
              <a:ext uri="{FF2B5EF4-FFF2-40B4-BE49-F238E27FC236}">
                <a16:creationId xmlns:a16="http://schemas.microsoft.com/office/drawing/2014/main" id="{545B5CFD-63FB-F650-E4B1-E454377ABEA2}"/>
              </a:ext>
            </a:extLst>
          </p:cNvPr>
          <p:cNvPicPr>
            <a:picLocks noChangeAspect="1"/>
          </p:cNvPicPr>
          <p:nvPr/>
        </p:nvPicPr>
        <p:blipFill>
          <a:blip r:embed="rId3"/>
          <a:stretch>
            <a:fillRect/>
          </a:stretch>
        </p:blipFill>
        <p:spPr>
          <a:xfrm>
            <a:off x="633741" y="4410785"/>
            <a:ext cx="3412047" cy="1706024"/>
          </a:xfrm>
          <a:prstGeom prst="rect">
            <a:avLst/>
          </a:prstGeom>
        </p:spPr>
      </p:pic>
    </p:spTree>
    <p:extLst>
      <p:ext uri="{BB962C8B-B14F-4D97-AF65-F5344CB8AC3E}">
        <p14:creationId xmlns:p14="http://schemas.microsoft.com/office/powerpoint/2010/main" val="386465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2" y="1672737"/>
            <a:ext cx="3118750" cy="308041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Code :</a:t>
            </a:r>
          </a:p>
          <a:p>
            <a:r>
              <a:rPr lang="fr-FR" dirty="0"/>
              <a:t>Ecriture des premières lignes de code de mon projet, en </a:t>
            </a:r>
            <a:r>
              <a:rPr lang="fr-FR" b="1" dirty="0"/>
              <a:t>HTML5</a:t>
            </a:r>
            <a:r>
              <a:rPr lang="fr-FR" dirty="0"/>
              <a:t> (HyperText Markup Language) et en </a:t>
            </a:r>
            <a:r>
              <a:rPr lang="fr-FR" b="1" dirty="0"/>
              <a:t>CSS3</a:t>
            </a:r>
            <a:r>
              <a:rPr lang="fr-FR" dirty="0"/>
              <a:t> (Cascading Style Sheets) avec l’éditeur de code </a:t>
            </a:r>
            <a:r>
              <a:rPr lang="fr-FR" b="1" dirty="0"/>
              <a:t>Visual Studio Code</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5" name="Рисунок 4">
            <a:extLst>
              <a:ext uri="{FF2B5EF4-FFF2-40B4-BE49-F238E27FC236}">
                <a16:creationId xmlns:a16="http://schemas.microsoft.com/office/drawing/2014/main" id="{BA29E13A-EC77-8B64-80CB-CF974259DE11}"/>
              </a:ext>
            </a:extLst>
          </p:cNvPr>
          <p:cNvPicPr>
            <a:picLocks noChangeAspect="1"/>
          </p:cNvPicPr>
          <p:nvPr/>
        </p:nvPicPr>
        <p:blipFill>
          <a:blip r:embed="rId2"/>
          <a:stretch>
            <a:fillRect/>
          </a:stretch>
        </p:blipFill>
        <p:spPr>
          <a:xfrm>
            <a:off x="3978302" y="1672675"/>
            <a:ext cx="4235392" cy="4586801"/>
          </a:xfrm>
          <a:prstGeom prst="rect">
            <a:avLst/>
          </a:prstGeom>
          <a:ln>
            <a:noFill/>
          </a:ln>
          <a:effectLst>
            <a:outerShdw blurRad="190500" algn="tl" rotWithShape="0">
              <a:srgbClr val="000000">
                <a:alpha val="70000"/>
              </a:srgbClr>
            </a:outerShdw>
          </a:effectLst>
        </p:spPr>
      </p:pic>
      <p:pic>
        <p:nvPicPr>
          <p:cNvPr id="9" name="Рисунок 8">
            <a:extLst>
              <a:ext uri="{FF2B5EF4-FFF2-40B4-BE49-F238E27FC236}">
                <a16:creationId xmlns:a16="http://schemas.microsoft.com/office/drawing/2014/main" id="{B269DD1A-C485-2BB3-291F-6DD75AF467A8}"/>
              </a:ext>
            </a:extLst>
          </p:cNvPr>
          <p:cNvPicPr>
            <a:picLocks noChangeAspect="1"/>
          </p:cNvPicPr>
          <p:nvPr/>
        </p:nvPicPr>
        <p:blipFill>
          <a:blip r:embed="rId3"/>
          <a:stretch>
            <a:fillRect/>
          </a:stretch>
        </p:blipFill>
        <p:spPr>
          <a:xfrm>
            <a:off x="8439504" y="1670947"/>
            <a:ext cx="3277839" cy="4586678"/>
          </a:xfrm>
          <a:prstGeom prst="rect">
            <a:avLst/>
          </a:prstGeom>
          <a:ln>
            <a:noFill/>
          </a:ln>
          <a:effectLst>
            <a:outerShdw blurRad="190500" algn="tl" rotWithShape="0">
              <a:srgbClr val="000000">
                <a:alpha val="70000"/>
              </a:srgbClr>
            </a:outerShdw>
          </a:effectLst>
        </p:spPr>
      </p:pic>
      <p:pic>
        <p:nvPicPr>
          <p:cNvPr id="12" name="Рисунок 11" descr="Изображение выглядит как Графика, символ, снимок экрана, линия&#10;&#10;Автоматически созданное описание">
            <a:extLst>
              <a:ext uri="{FF2B5EF4-FFF2-40B4-BE49-F238E27FC236}">
                <a16:creationId xmlns:a16="http://schemas.microsoft.com/office/drawing/2014/main" id="{584CF562-37F9-3845-9BAC-3E32870A6A4B}"/>
              </a:ext>
            </a:extLst>
          </p:cNvPr>
          <p:cNvPicPr>
            <a:picLocks noChangeAspect="1"/>
          </p:cNvPicPr>
          <p:nvPr/>
        </p:nvPicPr>
        <p:blipFill>
          <a:blip r:embed="rId4"/>
          <a:stretch>
            <a:fillRect/>
          </a:stretch>
        </p:blipFill>
        <p:spPr>
          <a:xfrm>
            <a:off x="1516707" y="4929157"/>
            <a:ext cx="1352819" cy="1328468"/>
          </a:xfrm>
          <a:prstGeom prst="rect">
            <a:avLst/>
          </a:prstGeom>
        </p:spPr>
      </p:pic>
    </p:spTree>
    <p:extLst>
      <p:ext uri="{BB962C8B-B14F-4D97-AF65-F5344CB8AC3E}">
        <p14:creationId xmlns:p14="http://schemas.microsoft.com/office/powerpoint/2010/main" val="37620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670947"/>
            <a:ext cx="3782201" cy="2905844"/>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lnSpcReduction="10000"/>
          </a:bodyPr>
          <a:lstStyle/>
          <a:p>
            <a:pPr marL="0" indent="0">
              <a:buNone/>
            </a:pPr>
            <a:r>
              <a:rPr lang="fr-FR" sz="2400" b="1" dirty="0"/>
              <a:t>Sauvegarder le code en créant des dépôts GitHub :</a:t>
            </a:r>
          </a:p>
          <a:p>
            <a:r>
              <a:rPr lang="fr-FR" dirty="0"/>
              <a:t>Pour sauvegarder l’avancée de mon travail j’ai utilisé </a:t>
            </a:r>
            <a:r>
              <a:rPr lang="fr-FR" b="1" dirty="0"/>
              <a:t>Github Desktop </a:t>
            </a:r>
            <a:r>
              <a:rPr lang="fr-FR" dirty="0"/>
              <a:t>et</a:t>
            </a:r>
            <a:r>
              <a:rPr lang="fr-FR" b="1" dirty="0"/>
              <a:t> Source Control </a:t>
            </a:r>
            <a:r>
              <a:rPr lang="fr-FR" dirty="0"/>
              <a:t>de</a:t>
            </a:r>
            <a:r>
              <a:rPr lang="fr-FR" b="1" dirty="0"/>
              <a:t> VS Code </a:t>
            </a:r>
            <a:r>
              <a:rPr lang="fr-FR" dirty="0"/>
              <a:t>en créant et modifiant des dépôts sur le </a:t>
            </a:r>
            <a:r>
              <a:rPr lang="fr-FR" b="1" dirty="0"/>
              <a:t>GitHub</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4" name="Рисунок 3">
            <a:extLst>
              <a:ext uri="{FF2B5EF4-FFF2-40B4-BE49-F238E27FC236}">
                <a16:creationId xmlns:a16="http://schemas.microsoft.com/office/drawing/2014/main" id="{9D099C52-9855-B5FF-2232-78A7443C2E5C}"/>
              </a:ext>
            </a:extLst>
          </p:cNvPr>
          <p:cNvPicPr>
            <a:picLocks noChangeAspect="1"/>
          </p:cNvPicPr>
          <p:nvPr/>
        </p:nvPicPr>
        <p:blipFill>
          <a:blip r:embed="rId2"/>
          <a:stretch>
            <a:fillRect/>
          </a:stretch>
        </p:blipFill>
        <p:spPr>
          <a:xfrm>
            <a:off x="4448923" y="4576791"/>
            <a:ext cx="3262789" cy="1978499"/>
          </a:xfrm>
          <a:prstGeom prst="rect">
            <a:avLst/>
          </a:prstGeom>
          <a:ln>
            <a:noFill/>
          </a:ln>
          <a:effectLst>
            <a:outerShdw blurRad="190500" algn="tl" rotWithShape="0">
              <a:srgbClr val="000000">
                <a:alpha val="70000"/>
              </a:srgbClr>
            </a:outerShdw>
          </a:effectLst>
        </p:spPr>
      </p:pic>
      <p:pic>
        <p:nvPicPr>
          <p:cNvPr id="15" name="Рисунок 14">
            <a:extLst>
              <a:ext uri="{FF2B5EF4-FFF2-40B4-BE49-F238E27FC236}">
                <a16:creationId xmlns:a16="http://schemas.microsoft.com/office/drawing/2014/main" id="{0573D32C-990A-8723-4450-216A0D2532CE}"/>
              </a:ext>
            </a:extLst>
          </p:cNvPr>
          <p:cNvPicPr>
            <a:picLocks noChangeAspect="1"/>
          </p:cNvPicPr>
          <p:nvPr/>
        </p:nvPicPr>
        <p:blipFill>
          <a:blip r:embed="rId3"/>
          <a:stretch>
            <a:fillRect/>
          </a:stretch>
        </p:blipFill>
        <p:spPr>
          <a:xfrm>
            <a:off x="4448923" y="1670947"/>
            <a:ext cx="5507732" cy="2707452"/>
          </a:xfrm>
          <a:prstGeom prst="rect">
            <a:avLst/>
          </a:prstGeom>
          <a:ln>
            <a:noFill/>
          </a:ln>
          <a:effectLst>
            <a:outerShdw blurRad="190500" algn="tl" rotWithShape="0">
              <a:srgbClr val="000000">
                <a:alpha val="70000"/>
              </a:srgbClr>
            </a:outerShdw>
          </a:effectLst>
        </p:spPr>
      </p:pic>
      <p:pic>
        <p:nvPicPr>
          <p:cNvPr id="17" name="Рисунок 16" descr="Изображение выглядит как кот, графическая вставка&#10;&#10;Автоматически созданное описание">
            <a:extLst>
              <a:ext uri="{FF2B5EF4-FFF2-40B4-BE49-F238E27FC236}">
                <a16:creationId xmlns:a16="http://schemas.microsoft.com/office/drawing/2014/main" id="{D266FEF3-F2E9-D531-6427-B871C9664290}"/>
              </a:ext>
            </a:extLst>
          </p:cNvPr>
          <p:cNvPicPr>
            <a:picLocks noChangeAspect="1"/>
          </p:cNvPicPr>
          <p:nvPr/>
        </p:nvPicPr>
        <p:blipFill>
          <a:blip r:embed="rId4"/>
          <a:stretch>
            <a:fillRect/>
          </a:stretch>
        </p:blipFill>
        <p:spPr>
          <a:xfrm>
            <a:off x="1286207" y="4576791"/>
            <a:ext cx="1978500" cy="1978500"/>
          </a:xfrm>
          <a:prstGeom prst="rect">
            <a:avLst/>
          </a:prstGeom>
        </p:spPr>
      </p:pic>
    </p:spTree>
    <p:extLst>
      <p:ext uri="{BB962C8B-B14F-4D97-AF65-F5344CB8AC3E}">
        <p14:creationId xmlns:p14="http://schemas.microsoft.com/office/powerpoint/2010/main" val="3901451049"/>
      </p:ext>
    </p:extLst>
  </p:cSld>
  <p:clrMapOvr>
    <a:masterClrMapping/>
  </p:clrMapOvr>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1423</TotalTime>
  <Words>4670</Words>
  <Application>Microsoft Office PowerPoint</Application>
  <PresentationFormat>Широкоэкранный</PresentationFormat>
  <Paragraphs>394</Paragraphs>
  <Slides>44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44</vt:i4>
      </vt:variant>
    </vt:vector>
  </HeadingPairs>
  <TitlesOfParts>
    <vt:vector size="49" baseType="lpstr">
      <vt:lpstr>Arial</vt:lpstr>
      <vt:lpstr>Calibri</vt:lpstr>
      <vt:lpstr>Century Gothic</vt:lpstr>
      <vt:lpstr>Wingdings 3</vt:lpstr>
      <vt:lpstr>Легкий дым</vt:lpstr>
      <vt:lpstr>Présentation du projet Floreil</vt:lpstr>
      <vt:lpstr>Introduction</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La Sécurité</vt:lpstr>
      <vt:lpstr>La Sécurité</vt:lpstr>
      <vt:lpstr>La Sécurité</vt:lpstr>
      <vt:lpstr>La Sécurité</vt:lpstr>
      <vt:lpstr>La Conclusion</vt:lpstr>
      <vt:lpstr>Mes 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Floreil</dc:title>
  <dc:creator>Konstantin Shilkov</dc:creator>
  <cp:lastModifiedBy>Konstantin Shilkov</cp:lastModifiedBy>
  <cp:revision>6</cp:revision>
  <dcterms:created xsi:type="dcterms:W3CDTF">2023-04-22T21:57:17Z</dcterms:created>
  <dcterms:modified xsi:type="dcterms:W3CDTF">2023-04-23T21:40:25Z</dcterms:modified>
</cp:coreProperties>
</file>